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80" r:id="rId3"/>
    <p:sldId id="316" r:id="rId4"/>
    <p:sldId id="311" r:id="rId5"/>
    <p:sldId id="371" r:id="rId6"/>
    <p:sldId id="376" r:id="rId7"/>
    <p:sldId id="291" r:id="rId8"/>
    <p:sldId id="368" r:id="rId9"/>
    <p:sldId id="363" r:id="rId10"/>
    <p:sldId id="372" r:id="rId11"/>
    <p:sldId id="373" r:id="rId12"/>
    <p:sldId id="327" r:id="rId13"/>
    <p:sldId id="374" r:id="rId14"/>
    <p:sldId id="380" r:id="rId15"/>
    <p:sldId id="381" r:id="rId16"/>
    <p:sldId id="378" r:id="rId17"/>
    <p:sldId id="382" r:id="rId18"/>
    <p:sldId id="375" r:id="rId19"/>
    <p:sldId id="383" r:id="rId20"/>
    <p:sldId id="389" r:id="rId21"/>
    <p:sldId id="390" r:id="rId22"/>
    <p:sldId id="377" r:id="rId23"/>
    <p:sldId id="385" r:id="rId24"/>
    <p:sldId id="386" r:id="rId25"/>
    <p:sldId id="387" r:id="rId26"/>
    <p:sldId id="388" r:id="rId27"/>
    <p:sldId id="292" r:id="rId28"/>
    <p:sldId id="365" r:id="rId29"/>
    <p:sldId id="260" r:id="rId30"/>
  </p:sldIdLst>
  <p:sldSz cx="12192000" cy="6858000"/>
  <p:notesSz cx="6858000" cy="9144000"/>
  <p:embeddedFontLst>
    <p:embeddedFont>
      <p:font typeface="B Jadid" panose="00000700000000000000" pitchFamily="2" charset="-78"/>
      <p:bold r:id="rId31"/>
    </p:embeddedFont>
    <p:embeddedFont>
      <p:font typeface="B Mitra" panose="00000400000000000000" pitchFamily="2" charset="-78"/>
      <p:regular r:id="rId32"/>
      <p:bold r:id="rId33"/>
    </p:embeddedFont>
    <p:embeddedFont>
      <p:font typeface="B Titr" panose="00000700000000000000" pitchFamily="2" charset="-78"/>
      <p:bold r:id="rId34"/>
    </p:embeddedFont>
    <p:embeddedFont>
      <p:font typeface="B Zar" panose="00000400000000000000" pitchFamily="2" charset="-78"/>
      <p:regular r:id="rId35"/>
      <p:bold r:id="rId36"/>
    </p:embeddedFont>
    <p:embeddedFont>
      <p:font typeface="Besmellah 2" panose="020B0604020202020204" charset="0"/>
      <p:regular r:id="rId37"/>
    </p:embeddedFont>
    <p:embeddedFont>
      <p:font typeface="Bookman Old Style" panose="02050604050505020204" pitchFamily="18" charset="0"/>
      <p:regular r:id="rId38"/>
      <p:bold r:id="rId39"/>
      <p:italic r:id="rId40"/>
      <p:boldItalic r:id="rId41"/>
    </p:embeddedFont>
    <p:embeddedFont>
      <p:font typeface="IRANSans(FaNum)" panose="020B0604020202020204" charset="-78"/>
      <p:regular r:id="rId42"/>
      <p:bold r:id="rId43"/>
    </p:embeddedFont>
    <p:embeddedFont>
      <p:font typeface="Rockwell" panose="02060603020205020403" pitchFamily="18" charset="0"/>
      <p:regular r:id="rId44"/>
      <p:bold r:id="rId45"/>
      <p:italic r:id="rId46"/>
      <p:boldItalic r:id="rId4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1DE"/>
    <a:srgbClr val="9E2A90"/>
    <a:srgbClr val="533427"/>
    <a:srgbClr val="B9B9B9"/>
    <a:srgbClr val="9D85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94773" autoAdjust="0"/>
  </p:normalViewPr>
  <p:slideViewPr>
    <p:cSldViewPr snapToGrid="0">
      <p:cViewPr varScale="1">
        <p:scale>
          <a:sx n="80" d="100"/>
          <a:sy n="80" d="100"/>
        </p:scale>
        <p:origin x="763"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41A2F1-056B-4942-8B27-DC49ACFC7A4F}"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en-US"/>
        </a:p>
      </dgm:t>
    </dgm:pt>
    <dgm:pt modelId="{41B186F7-7165-479E-B627-403F788C91C9}">
      <dgm:prSet phldrT="[Text]"/>
      <dgm:spPr>
        <a:noFill/>
        <a:ln>
          <a:noFill/>
        </a:ln>
      </dgm:spPr>
      <dgm:t>
        <a:bodyPr/>
        <a:lstStyle/>
        <a:p>
          <a:endParaRPr lang="en-US" dirty="0">
            <a:cs typeface="B Titr" panose="00000700000000000000" pitchFamily="2" charset="-78"/>
          </a:endParaRPr>
        </a:p>
      </dgm:t>
    </dgm:pt>
    <dgm:pt modelId="{045F6ECE-49D8-4D90-B94C-FEF826D6451E}" type="parTrans" cxnId="{0BAA96A0-6E44-4DB7-AE29-3D383030042C}">
      <dgm:prSet/>
      <dgm:spPr/>
      <dgm:t>
        <a:bodyPr/>
        <a:lstStyle/>
        <a:p>
          <a:endParaRPr lang="en-US"/>
        </a:p>
      </dgm:t>
    </dgm:pt>
    <dgm:pt modelId="{213A483B-93BC-40B4-A9F3-574430D39954}" type="sibTrans" cxnId="{0BAA96A0-6E44-4DB7-AE29-3D383030042C}">
      <dgm:prSet/>
      <dgm:spPr/>
      <dgm:t>
        <a:bodyPr/>
        <a:lstStyle/>
        <a:p>
          <a:endParaRPr lang="en-US"/>
        </a:p>
      </dgm:t>
    </dgm:pt>
    <dgm:pt modelId="{2DC625CB-28DD-4D87-9108-D8529F6CFD57}" type="pres">
      <dgm:prSet presAssocID="{6C41A2F1-056B-4942-8B27-DC49ACFC7A4F}" presName="Name0" presStyleCnt="0">
        <dgm:presLayoutVars>
          <dgm:dir val="rev"/>
          <dgm:animLvl val="lvl"/>
          <dgm:resizeHandles val="exact"/>
        </dgm:presLayoutVars>
      </dgm:prSet>
      <dgm:spPr/>
    </dgm:pt>
    <dgm:pt modelId="{6EDA00EA-77A9-4F27-9051-AF738317355B}" type="pres">
      <dgm:prSet presAssocID="{41B186F7-7165-479E-B627-403F788C91C9}" presName="linNode" presStyleCnt="0"/>
      <dgm:spPr/>
    </dgm:pt>
    <dgm:pt modelId="{75EFE7E1-08E9-4868-9F7D-556E7E528164}" type="pres">
      <dgm:prSet presAssocID="{41B186F7-7165-479E-B627-403F788C91C9}" presName="parentText" presStyleLbl="node1" presStyleIdx="0" presStyleCnt="1" custScaleX="252113" custScaleY="99422" custLinFactNeighborX="1349" custLinFactNeighborY="6226">
        <dgm:presLayoutVars>
          <dgm:chMax val="1"/>
          <dgm:bulletEnabled val="1"/>
        </dgm:presLayoutVars>
      </dgm:prSet>
      <dgm:spPr/>
    </dgm:pt>
  </dgm:ptLst>
  <dgm:cxnLst>
    <dgm:cxn modelId="{D81F1B2D-26BA-49EE-99A2-357E30A17A2F}" type="presOf" srcId="{41B186F7-7165-479E-B627-403F788C91C9}" destId="{75EFE7E1-08E9-4868-9F7D-556E7E528164}" srcOrd="0" destOrd="0" presId="urn:microsoft.com/office/officeart/2005/8/layout/vList5"/>
    <dgm:cxn modelId="{44B7B498-D97F-4658-BD27-F58DF6E11543}" type="presOf" srcId="{6C41A2F1-056B-4942-8B27-DC49ACFC7A4F}" destId="{2DC625CB-28DD-4D87-9108-D8529F6CFD57}" srcOrd="0" destOrd="0" presId="urn:microsoft.com/office/officeart/2005/8/layout/vList5"/>
    <dgm:cxn modelId="{0BAA96A0-6E44-4DB7-AE29-3D383030042C}" srcId="{6C41A2F1-056B-4942-8B27-DC49ACFC7A4F}" destId="{41B186F7-7165-479E-B627-403F788C91C9}" srcOrd="0" destOrd="0" parTransId="{045F6ECE-49D8-4D90-B94C-FEF826D6451E}" sibTransId="{213A483B-93BC-40B4-A9F3-574430D39954}"/>
    <dgm:cxn modelId="{ADCB930C-F5B5-4A2A-BBB9-C74A29867CF6}" type="presParOf" srcId="{2DC625CB-28DD-4D87-9108-D8529F6CFD57}" destId="{6EDA00EA-77A9-4F27-9051-AF738317355B}" srcOrd="0" destOrd="0" presId="urn:microsoft.com/office/officeart/2005/8/layout/vList5"/>
    <dgm:cxn modelId="{3191D7B0-005C-4587-A24C-1AF999E4465F}" type="presParOf" srcId="{6EDA00EA-77A9-4F27-9051-AF738317355B}" destId="{75EFE7E1-08E9-4868-9F7D-556E7E528164}" srcOrd="0" destOrd="0" presId="urn:microsoft.com/office/officeart/2005/8/layout/vList5"/>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41A2F1-056B-4942-8B27-DC49ACFC7A4F}"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en-US"/>
        </a:p>
      </dgm:t>
    </dgm:pt>
    <dgm:pt modelId="{41B186F7-7165-479E-B627-403F788C91C9}">
      <dgm:prSet phldrT="[Text]"/>
      <dgm:spPr>
        <a:noFill/>
        <a:ln>
          <a:noFill/>
        </a:ln>
      </dgm:spPr>
      <dgm:t>
        <a:bodyPr/>
        <a:lstStyle/>
        <a:p>
          <a:endParaRPr lang="en-US" dirty="0">
            <a:cs typeface="B Titr" panose="00000700000000000000" pitchFamily="2" charset="-78"/>
          </a:endParaRPr>
        </a:p>
      </dgm:t>
    </dgm:pt>
    <dgm:pt modelId="{045F6ECE-49D8-4D90-B94C-FEF826D6451E}" type="parTrans" cxnId="{0BAA96A0-6E44-4DB7-AE29-3D383030042C}">
      <dgm:prSet/>
      <dgm:spPr/>
      <dgm:t>
        <a:bodyPr/>
        <a:lstStyle/>
        <a:p>
          <a:endParaRPr lang="en-US"/>
        </a:p>
      </dgm:t>
    </dgm:pt>
    <dgm:pt modelId="{213A483B-93BC-40B4-A9F3-574430D39954}" type="sibTrans" cxnId="{0BAA96A0-6E44-4DB7-AE29-3D383030042C}">
      <dgm:prSet/>
      <dgm:spPr/>
      <dgm:t>
        <a:bodyPr/>
        <a:lstStyle/>
        <a:p>
          <a:endParaRPr lang="en-US"/>
        </a:p>
      </dgm:t>
    </dgm:pt>
    <dgm:pt modelId="{2DC625CB-28DD-4D87-9108-D8529F6CFD57}" type="pres">
      <dgm:prSet presAssocID="{6C41A2F1-056B-4942-8B27-DC49ACFC7A4F}" presName="Name0" presStyleCnt="0">
        <dgm:presLayoutVars>
          <dgm:dir val="rev"/>
          <dgm:animLvl val="lvl"/>
          <dgm:resizeHandles val="exact"/>
        </dgm:presLayoutVars>
      </dgm:prSet>
      <dgm:spPr/>
    </dgm:pt>
    <dgm:pt modelId="{6EDA00EA-77A9-4F27-9051-AF738317355B}" type="pres">
      <dgm:prSet presAssocID="{41B186F7-7165-479E-B627-403F788C91C9}" presName="linNode" presStyleCnt="0"/>
      <dgm:spPr/>
    </dgm:pt>
    <dgm:pt modelId="{75EFE7E1-08E9-4868-9F7D-556E7E528164}" type="pres">
      <dgm:prSet presAssocID="{41B186F7-7165-479E-B627-403F788C91C9}" presName="parentText" presStyleLbl="node1" presStyleIdx="0" presStyleCnt="1" custScaleX="252113" custScaleY="99422" custLinFactNeighborX="1349" custLinFactNeighborY="6226">
        <dgm:presLayoutVars>
          <dgm:chMax val="1"/>
          <dgm:bulletEnabled val="1"/>
        </dgm:presLayoutVars>
      </dgm:prSet>
      <dgm:spPr/>
    </dgm:pt>
  </dgm:ptLst>
  <dgm:cxnLst>
    <dgm:cxn modelId="{D81F1B2D-26BA-49EE-99A2-357E30A17A2F}" type="presOf" srcId="{41B186F7-7165-479E-B627-403F788C91C9}" destId="{75EFE7E1-08E9-4868-9F7D-556E7E528164}" srcOrd="0" destOrd="0" presId="urn:microsoft.com/office/officeart/2005/8/layout/vList5"/>
    <dgm:cxn modelId="{44B7B498-D97F-4658-BD27-F58DF6E11543}" type="presOf" srcId="{6C41A2F1-056B-4942-8B27-DC49ACFC7A4F}" destId="{2DC625CB-28DD-4D87-9108-D8529F6CFD57}" srcOrd="0" destOrd="0" presId="urn:microsoft.com/office/officeart/2005/8/layout/vList5"/>
    <dgm:cxn modelId="{0BAA96A0-6E44-4DB7-AE29-3D383030042C}" srcId="{6C41A2F1-056B-4942-8B27-DC49ACFC7A4F}" destId="{41B186F7-7165-479E-B627-403F788C91C9}" srcOrd="0" destOrd="0" parTransId="{045F6ECE-49D8-4D90-B94C-FEF826D6451E}" sibTransId="{213A483B-93BC-40B4-A9F3-574430D39954}"/>
    <dgm:cxn modelId="{ADCB930C-F5B5-4A2A-BBB9-C74A29867CF6}" type="presParOf" srcId="{2DC625CB-28DD-4D87-9108-D8529F6CFD57}" destId="{6EDA00EA-77A9-4F27-9051-AF738317355B}" srcOrd="0" destOrd="0" presId="urn:microsoft.com/office/officeart/2005/8/layout/vList5"/>
    <dgm:cxn modelId="{3191D7B0-005C-4587-A24C-1AF999E4465F}" type="presParOf" srcId="{6EDA00EA-77A9-4F27-9051-AF738317355B}" destId="{75EFE7E1-08E9-4868-9F7D-556E7E528164}" srcOrd="0" destOrd="0" presId="urn:microsoft.com/office/officeart/2005/8/layout/vList5"/>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EFE7E1-08E9-4868-9F7D-556E7E528164}">
      <dsp:nvSpPr>
        <dsp:cNvPr id="0" name=""/>
        <dsp:cNvSpPr/>
      </dsp:nvSpPr>
      <dsp:spPr>
        <a:xfrm>
          <a:off x="446241" y="37358"/>
          <a:ext cx="7933156" cy="6426035"/>
        </a:xfrm>
        <a:prstGeom prst="roundRect">
          <a:avLst/>
        </a:prstGeom>
        <a:no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endParaRPr lang="en-US" sz="6500" kern="1200" dirty="0">
            <a:cs typeface="B Titr" panose="00000700000000000000" pitchFamily="2" charset="-78"/>
          </a:endParaRPr>
        </a:p>
      </dsp:txBody>
      <dsp:txXfrm>
        <a:off x="759934" y="351051"/>
        <a:ext cx="7305770" cy="57986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EFE7E1-08E9-4868-9F7D-556E7E528164}">
      <dsp:nvSpPr>
        <dsp:cNvPr id="0" name=""/>
        <dsp:cNvSpPr/>
      </dsp:nvSpPr>
      <dsp:spPr>
        <a:xfrm>
          <a:off x="446241" y="37358"/>
          <a:ext cx="7933156" cy="6426035"/>
        </a:xfrm>
        <a:prstGeom prst="roundRect">
          <a:avLst/>
        </a:prstGeom>
        <a:no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marL="0" lvl="0" indent="0" algn="ctr" defTabSz="2889250">
            <a:lnSpc>
              <a:spcPct val="90000"/>
            </a:lnSpc>
            <a:spcBef>
              <a:spcPct val="0"/>
            </a:spcBef>
            <a:spcAft>
              <a:spcPct val="35000"/>
            </a:spcAft>
            <a:buNone/>
          </a:pPr>
          <a:endParaRPr lang="en-US" sz="6500" kern="1200" dirty="0">
            <a:cs typeface="B Titr" panose="00000700000000000000" pitchFamily="2" charset="-78"/>
          </a:endParaRPr>
        </a:p>
      </dsp:txBody>
      <dsp:txXfrm>
        <a:off x="759934" y="351051"/>
        <a:ext cx="7305770" cy="579864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5BAD252-C865-456B-9635-49F978887F5B}"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0586B-5ADD-4B90-BC5D-3EDD29A4EE19}" type="slidenum">
              <a:rPr lang="en-US" smtClean="0"/>
              <a:t>‹#›</a:t>
            </a:fld>
            <a:endParaRPr lang="en-US"/>
          </a:p>
        </p:txBody>
      </p:sp>
    </p:spTree>
    <p:extLst>
      <p:ext uri="{BB962C8B-B14F-4D97-AF65-F5344CB8AC3E}">
        <p14:creationId xmlns:p14="http://schemas.microsoft.com/office/powerpoint/2010/main" val="16386198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AD252-C865-456B-9635-49F978887F5B}"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0586B-5ADD-4B90-BC5D-3EDD29A4EE19}" type="slidenum">
              <a:rPr lang="en-US" smtClean="0"/>
              <a:t>‹#›</a:t>
            </a:fld>
            <a:endParaRPr lang="en-US"/>
          </a:p>
        </p:txBody>
      </p:sp>
    </p:spTree>
    <p:extLst>
      <p:ext uri="{BB962C8B-B14F-4D97-AF65-F5344CB8AC3E}">
        <p14:creationId xmlns:p14="http://schemas.microsoft.com/office/powerpoint/2010/main" val="33340960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AD252-C865-456B-9635-49F978887F5B}"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0586B-5ADD-4B90-BC5D-3EDD29A4EE19}" type="slidenum">
              <a:rPr lang="en-US" smtClean="0"/>
              <a:t>‹#›</a:t>
            </a:fld>
            <a:endParaRPr lang="en-US"/>
          </a:p>
        </p:txBody>
      </p:sp>
    </p:spTree>
    <p:extLst>
      <p:ext uri="{BB962C8B-B14F-4D97-AF65-F5344CB8AC3E}">
        <p14:creationId xmlns:p14="http://schemas.microsoft.com/office/powerpoint/2010/main" val="4076515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5BAD252-C865-456B-9635-49F978887F5B}"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0586B-5ADD-4B90-BC5D-3EDD29A4EE19}" type="slidenum">
              <a:rPr lang="en-US" smtClean="0"/>
              <a:t>‹#›</a:t>
            </a:fld>
            <a:endParaRPr lang="en-US"/>
          </a:p>
        </p:txBody>
      </p:sp>
    </p:spTree>
    <p:extLst>
      <p:ext uri="{BB962C8B-B14F-4D97-AF65-F5344CB8AC3E}">
        <p14:creationId xmlns:p14="http://schemas.microsoft.com/office/powerpoint/2010/main" val="15096533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5BAD252-C865-456B-9635-49F978887F5B}" type="datetimeFigureOut">
              <a:rPr lang="en-US" smtClean="0"/>
              <a:t>8/19/2026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80586B-5ADD-4B90-BC5D-3EDD29A4EE19}" type="slidenum">
              <a:rPr lang="en-US" smtClean="0"/>
              <a:t>‹#›</a:t>
            </a:fld>
            <a:endParaRPr lang="en-US"/>
          </a:p>
        </p:txBody>
      </p:sp>
    </p:spTree>
    <p:extLst>
      <p:ext uri="{BB962C8B-B14F-4D97-AF65-F5344CB8AC3E}">
        <p14:creationId xmlns:p14="http://schemas.microsoft.com/office/powerpoint/2010/main" val="18264263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BAD252-C865-456B-9635-49F978887F5B}" type="datetimeFigureOut">
              <a:rPr lang="en-US" smtClean="0"/>
              <a:t>8/19/2026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80586B-5ADD-4B90-BC5D-3EDD29A4EE19}" type="slidenum">
              <a:rPr lang="en-US" smtClean="0"/>
              <a:t>‹#›</a:t>
            </a:fld>
            <a:endParaRPr lang="en-US"/>
          </a:p>
        </p:txBody>
      </p:sp>
    </p:spTree>
    <p:extLst>
      <p:ext uri="{BB962C8B-B14F-4D97-AF65-F5344CB8AC3E}">
        <p14:creationId xmlns:p14="http://schemas.microsoft.com/office/powerpoint/2010/main" val="8332846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BAD252-C865-456B-9635-49F978887F5B}" type="datetimeFigureOut">
              <a:rPr lang="en-US" smtClean="0"/>
              <a:t>8/19/2026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80586B-5ADD-4B90-BC5D-3EDD29A4EE19}" type="slidenum">
              <a:rPr lang="en-US" smtClean="0"/>
              <a:t>‹#›</a:t>
            </a:fld>
            <a:endParaRPr lang="en-US"/>
          </a:p>
        </p:txBody>
      </p:sp>
    </p:spTree>
    <p:extLst>
      <p:ext uri="{BB962C8B-B14F-4D97-AF65-F5344CB8AC3E}">
        <p14:creationId xmlns:p14="http://schemas.microsoft.com/office/powerpoint/2010/main" val="8296437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BAD252-C865-456B-9635-49F978887F5B}"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0586B-5ADD-4B90-BC5D-3EDD29A4EE19}" type="slidenum">
              <a:rPr lang="en-US" smtClean="0"/>
              <a:t>‹#›</a:t>
            </a:fld>
            <a:endParaRPr lang="en-US"/>
          </a:p>
        </p:txBody>
      </p:sp>
    </p:spTree>
    <p:extLst>
      <p:ext uri="{BB962C8B-B14F-4D97-AF65-F5344CB8AC3E}">
        <p14:creationId xmlns:p14="http://schemas.microsoft.com/office/powerpoint/2010/main" val="23014929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BAD252-C865-456B-9635-49F978887F5B}"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0586B-5ADD-4B90-BC5D-3EDD29A4EE19}" type="slidenum">
              <a:rPr lang="en-US" smtClean="0"/>
              <a:t>‹#›</a:t>
            </a:fld>
            <a:endParaRPr lang="en-US"/>
          </a:p>
        </p:txBody>
      </p:sp>
    </p:spTree>
    <p:extLst>
      <p:ext uri="{BB962C8B-B14F-4D97-AF65-F5344CB8AC3E}">
        <p14:creationId xmlns:p14="http://schemas.microsoft.com/office/powerpoint/2010/main" val="27647315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BAD252-C865-456B-9635-49F978887F5B}"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0586B-5ADD-4B90-BC5D-3EDD29A4EE19}" type="slidenum">
              <a:rPr lang="en-US" smtClean="0"/>
              <a:t>‹#›</a:t>
            </a:fld>
            <a:endParaRPr lang="en-US"/>
          </a:p>
        </p:txBody>
      </p:sp>
    </p:spTree>
    <p:extLst>
      <p:ext uri="{BB962C8B-B14F-4D97-AF65-F5344CB8AC3E}">
        <p14:creationId xmlns:p14="http://schemas.microsoft.com/office/powerpoint/2010/main" val="2141550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BAD252-C865-456B-9635-49F978887F5B}"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0586B-5ADD-4B90-BC5D-3EDD29A4EE19}" type="slidenum">
              <a:rPr lang="en-US" smtClean="0"/>
              <a:t>‹#›</a:t>
            </a:fld>
            <a:endParaRPr lang="en-US"/>
          </a:p>
        </p:txBody>
      </p:sp>
    </p:spTree>
    <p:extLst>
      <p:ext uri="{BB962C8B-B14F-4D97-AF65-F5344CB8AC3E}">
        <p14:creationId xmlns:p14="http://schemas.microsoft.com/office/powerpoint/2010/main" val="349228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BAD252-C865-456B-9635-49F978887F5B}"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0586B-5ADD-4B90-BC5D-3EDD29A4EE19}"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013969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BAD252-C865-456B-9635-49F978887F5B}"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0586B-5ADD-4B90-BC5D-3EDD29A4EE19}" type="slidenum">
              <a:rPr lang="en-US" smtClean="0"/>
              <a:t>‹#›</a:t>
            </a:fld>
            <a:endParaRPr lang="en-US"/>
          </a:p>
        </p:txBody>
      </p:sp>
    </p:spTree>
    <p:extLst>
      <p:ext uri="{BB962C8B-B14F-4D97-AF65-F5344CB8AC3E}">
        <p14:creationId xmlns:p14="http://schemas.microsoft.com/office/powerpoint/2010/main" val="35772384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5BAD252-C865-456B-9635-49F978887F5B}" type="datetimeFigureOut">
              <a:rPr lang="en-US" smtClean="0"/>
              <a:t>8/19/2026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80586B-5ADD-4B90-BC5D-3EDD29A4EE19}" type="slidenum">
              <a:rPr lang="en-US" smtClean="0"/>
              <a:t>‹#›</a:t>
            </a:fld>
            <a:endParaRPr lang="en-US"/>
          </a:p>
        </p:txBody>
      </p:sp>
    </p:spTree>
    <p:extLst>
      <p:ext uri="{BB962C8B-B14F-4D97-AF65-F5344CB8AC3E}">
        <p14:creationId xmlns:p14="http://schemas.microsoft.com/office/powerpoint/2010/main" val="38049343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5BAD252-C865-456B-9635-49F978887F5B}" type="datetimeFigureOut">
              <a:rPr lang="en-US" smtClean="0"/>
              <a:t>8/19/2026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80586B-5ADD-4B90-BC5D-3EDD29A4EE19}" type="slidenum">
              <a:rPr lang="en-US" smtClean="0"/>
              <a:t>‹#›</a:t>
            </a:fld>
            <a:endParaRPr lang="en-US"/>
          </a:p>
        </p:txBody>
      </p:sp>
    </p:spTree>
    <p:extLst>
      <p:ext uri="{BB962C8B-B14F-4D97-AF65-F5344CB8AC3E}">
        <p14:creationId xmlns:p14="http://schemas.microsoft.com/office/powerpoint/2010/main" val="11537324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AD252-C865-456B-9635-49F978887F5B}"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0586B-5ADD-4B90-BC5D-3EDD29A4EE19}" type="slidenum">
              <a:rPr lang="en-US" smtClean="0"/>
              <a:t>‹#›</a:t>
            </a:fld>
            <a:endParaRPr lang="en-US"/>
          </a:p>
        </p:txBody>
      </p:sp>
    </p:spTree>
    <p:extLst>
      <p:ext uri="{BB962C8B-B14F-4D97-AF65-F5344CB8AC3E}">
        <p14:creationId xmlns:p14="http://schemas.microsoft.com/office/powerpoint/2010/main" val="26460265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AD252-C865-456B-9635-49F978887F5B}"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0586B-5ADD-4B90-BC5D-3EDD29A4EE19}" type="slidenum">
              <a:rPr lang="en-US" smtClean="0"/>
              <a:t>‹#›</a:t>
            </a:fld>
            <a:endParaRPr lang="en-US"/>
          </a:p>
        </p:txBody>
      </p:sp>
    </p:spTree>
    <p:extLst>
      <p:ext uri="{BB962C8B-B14F-4D97-AF65-F5344CB8AC3E}">
        <p14:creationId xmlns:p14="http://schemas.microsoft.com/office/powerpoint/2010/main" val="1494033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5BAD252-C865-456B-9635-49F978887F5B}" type="datetimeFigureOut">
              <a:rPr lang="en-US" smtClean="0"/>
              <a:t>8/19/2026</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5F80586B-5ADD-4B90-BC5D-3EDD29A4EE19}" type="slidenum">
              <a:rPr lang="en-US" smtClean="0"/>
              <a:t>‹#›</a:t>
            </a:fld>
            <a:endParaRPr lang="en-US"/>
          </a:p>
        </p:txBody>
      </p:sp>
    </p:spTree>
    <p:extLst>
      <p:ext uri="{BB962C8B-B14F-4D97-AF65-F5344CB8AC3E}">
        <p14:creationId xmlns:p14="http://schemas.microsoft.com/office/powerpoint/2010/main" val="375464514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1.wdp"/><Relationship Id="rId7" Type="http://schemas.openxmlformats.org/officeDocument/2006/relationships/diagramColors" Target="../diagrams/colors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microsoft.com/office/2007/relationships/hdphoto" Target="../media/hdphoto1.wdp"/><Relationship Id="rId7" Type="http://schemas.openxmlformats.org/officeDocument/2006/relationships/diagramColors" Target="../diagrams/colors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ED723D1-B140-4757-9E1F-D0EC4B4C5DD9}"/>
              </a:ext>
            </a:extLst>
          </p:cNvPr>
          <p:cNvSpPr/>
          <p:nvPr/>
        </p:nvSpPr>
        <p:spPr>
          <a:xfrm>
            <a:off x="309716" y="3014725"/>
            <a:ext cx="11572568" cy="3275853"/>
          </a:xfrm>
          <a:prstGeom prst="rect">
            <a:avLst/>
          </a:prstGeom>
          <a:solidFill>
            <a:srgbClr val="F9F1DE"/>
          </a:solid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sz="3600" b="1" dirty="0">
                <a:solidFill>
                  <a:schemeClr val="bg1"/>
                </a:solidFill>
                <a:latin typeface="IRANSans(FaNum)" panose="02040503050201020203" pitchFamily="18" charset="-78"/>
                <a:cs typeface="B Jadid" panose="00000700000000000000" pitchFamily="2" charset="-78"/>
              </a:rPr>
              <a:t>هوش مصنوعی و حقوق خانواده</a:t>
            </a:r>
          </a:p>
          <a:p>
            <a:pPr algn="ctr"/>
            <a:r>
              <a:rPr lang="fa-IR" sz="4000" b="1" dirty="0">
                <a:solidFill>
                  <a:schemeClr val="bg1"/>
                </a:solidFill>
                <a:cs typeface="B Jadid" panose="00000700000000000000" pitchFamily="2" charset="-78"/>
              </a:rPr>
              <a:t>مبیناعطر</a:t>
            </a:r>
          </a:p>
          <a:p>
            <a:pPr algn="ctr"/>
            <a:r>
              <a:rPr lang="fa-IR" sz="4000" b="1" dirty="0">
                <a:solidFill>
                  <a:schemeClr val="bg1"/>
                </a:solidFill>
                <a:cs typeface="B Jadid" panose="00000700000000000000" pitchFamily="2" charset="-78"/>
              </a:rPr>
              <a:t> </a:t>
            </a:r>
            <a:r>
              <a:rPr lang="fa-IR" sz="3600" b="1" dirty="0">
                <a:solidFill>
                  <a:schemeClr val="bg1"/>
                </a:solidFill>
                <a:cs typeface="B Jadid" panose="00000700000000000000" pitchFamily="2" charset="-78"/>
              </a:rPr>
              <a:t>دانشجوارشد حقوق خانواده 404</a:t>
            </a:r>
            <a:endParaRPr lang="en-US" sz="4000" b="1" dirty="0">
              <a:solidFill>
                <a:schemeClr val="bg1"/>
              </a:solidFill>
              <a:cs typeface="B Jadid" panose="00000700000000000000" pitchFamily="2" charset="-78"/>
            </a:endParaRPr>
          </a:p>
          <a:p>
            <a:pPr algn="ctr" rtl="1"/>
            <a:endParaRPr lang="en-US" sz="3600" b="1" dirty="0">
              <a:solidFill>
                <a:srgbClr val="533427"/>
              </a:solidFill>
              <a:latin typeface="IRANSans(FaNum)" panose="02040503050201020203" pitchFamily="18" charset="-78"/>
              <a:cs typeface="IRANSans(FaNum)" panose="02040503050201020203" pitchFamily="18" charset="-78"/>
            </a:endParaRPr>
          </a:p>
        </p:txBody>
      </p:sp>
      <p:grpSp>
        <p:nvGrpSpPr>
          <p:cNvPr id="7" name="Group 6">
            <a:extLst>
              <a:ext uri="{FF2B5EF4-FFF2-40B4-BE49-F238E27FC236}">
                <a16:creationId xmlns:a16="http://schemas.microsoft.com/office/drawing/2014/main" id="{1E91E8EF-2FF3-4C63-8F4E-541E9DFC8EB9}"/>
              </a:ext>
            </a:extLst>
          </p:cNvPr>
          <p:cNvGrpSpPr/>
          <p:nvPr/>
        </p:nvGrpSpPr>
        <p:grpSpPr>
          <a:xfrm>
            <a:off x="2521046" y="558219"/>
            <a:ext cx="7149905" cy="2112323"/>
            <a:chOff x="2324684" y="491549"/>
            <a:chExt cx="7149905" cy="2112323"/>
          </a:xfrm>
        </p:grpSpPr>
        <p:pic>
          <p:nvPicPr>
            <p:cNvPr id="4" name="Picture 3" descr="Image result for طرح های اسلیمی">
              <a:extLst>
                <a:ext uri="{FF2B5EF4-FFF2-40B4-BE49-F238E27FC236}">
                  <a16:creationId xmlns:a16="http://schemas.microsoft.com/office/drawing/2014/main" id="{71C8EEEB-0CE2-478E-A243-B43A13A7B5FC}"/>
                </a:ext>
              </a:extLst>
            </p:cNvPr>
            <p:cNvPicPr/>
            <p:nvPr/>
          </p:nvPicPr>
          <p:blipFill>
            <a:blip r:embed="rId2" cstate="print">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2324684" y="491549"/>
              <a:ext cx="2103120" cy="2103120"/>
            </a:xfrm>
            <a:prstGeom prst="rect">
              <a:avLst/>
            </a:prstGeom>
            <a:noFill/>
            <a:ln>
              <a:noFill/>
            </a:ln>
          </p:spPr>
        </p:pic>
        <p:pic>
          <p:nvPicPr>
            <p:cNvPr id="3" name="Picture 2" descr="Image result for طرح های اسلیمی">
              <a:extLst>
                <a:ext uri="{FF2B5EF4-FFF2-40B4-BE49-F238E27FC236}">
                  <a16:creationId xmlns:a16="http://schemas.microsoft.com/office/drawing/2014/main" id="{969F8604-30CD-4F4C-BF22-72DB2349BC80}"/>
                </a:ext>
              </a:extLst>
            </p:cNvPr>
            <p:cNvPicPr/>
            <p:nvPr/>
          </p:nvPicPr>
          <p:blipFill>
            <a:blip r:embed="rId2" cstate="print">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7371469" y="500752"/>
              <a:ext cx="2103120" cy="2103120"/>
            </a:xfrm>
            <a:prstGeom prst="rect">
              <a:avLst/>
            </a:prstGeom>
            <a:noFill/>
            <a:ln>
              <a:noFill/>
            </a:ln>
          </p:spPr>
        </p:pic>
        <p:sp>
          <p:nvSpPr>
            <p:cNvPr id="2" name="Rectangle 1">
              <a:extLst>
                <a:ext uri="{FF2B5EF4-FFF2-40B4-BE49-F238E27FC236}">
                  <a16:creationId xmlns:a16="http://schemas.microsoft.com/office/drawing/2014/main" id="{126B94EB-D28F-447C-BFF0-80AE860A2E17}"/>
                </a:ext>
              </a:extLst>
            </p:cNvPr>
            <p:cNvSpPr/>
            <p:nvPr/>
          </p:nvSpPr>
          <p:spPr>
            <a:xfrm>
              <a:off x="3376246" y="536331"/>
              <a:ext cx="5046785" cy="2004646"/>
            </a:xfrm>
            <a:prstGeom prst="rect">
              <a:avLst/>
            </a:prstGeom>
            <a:solidFill>
              <a:srgbClr val="F9F1DE"/>
            </a:solidFill>
            <a:ln w="381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itle 1">
            <a:extLst>
              <a:ext uri="{FF2B5EF4-FFF2-40B4-BE49-F238E27FC236}">
                <a16:creationId xmlns:a16="http://schemas.microsoft.com/office/drawing/2014/main" id="{1EC9755A-3559-4C8E-B6E7-4FE42FDBD99F}"/>
              </a:ext>
            </a:extLst>
          </p:cNvPr>
          <p:cNvSpPr txBox="1">
            <a:spLocks/>
          </p:cNvSpPr>
          <p:nvPr/>
        </p:nvSpPr>
        <p:spPr>
          <a:xfrm>
            <a:off x="3448472" y="4512112"/>
            <a:ext cx="5295058" cy="39346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rtl="1"/>
            <a:endParaRPr lang="en-US" sz="2000" b="1" dirty="0">
              <a:solidFill>
                <a:srgbClr val="533427"/>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C576A1EA-44BD-4A9D-8EF3-4C0246CC2FD5}"/>
              </a:ext>
            </a:extLst>
          </p:cNvPr>
          <p:cNvSpPr txBox="1">
            <a:spLocks/>
          </p:cNvSpPr>
          <p:nvPr/>
        </p:nvSpPr>
        <p:spPr>
          <a:xfrm>
            <a:off x="3433526" y="4953680"/>
            <a:ext cx="5295058" cy="7179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endParaRPr lang="fa-IR" sz="1800" dirty="0">
              <a:solidFill>
                <a:srgbClr val="533427"/>
              </a:solidFill>
              <a:latin typeface="IRANSans(FaNum)" panose="020B0604020202020204" charset="-78"/>
              <a:cs typeface="IRANSans(FaNum)" panose="020B0604020202020204" charset="-78"/>
            </a:endParaRPr>
          </a:p>
        </p:txBody>
      </p:sp>
      <p:sp>
        <p:nvSpPr>
          <p:cNvPr id="6" name="TextBox 5">
            <a:extLst>
              <a:ext uri="{FF2B5EF4-FFF2-40B4-BE49-F238E27FC236}">
                <a16:creationId xmlns:a16="http://schemas.microsoft.com/office/drawing/2014/main" id="{9ED07E48-51C3-4CD6-85D5-8772634F0B3B}"/>
              </a:ext>
            </a:extLst>
          </p:cNvPr>
          <p:cNvSpPr txBox="1"/>
          <p:nvPr/>
        </p:nvSpPr>
        <p:spPr>
          <a:xfrm>
            <a:off x="4073134" y="-34175"/>
            <a:ext cx="4015843" cy="3154710"/>
          </a:xfrm>
          <a:prstGeom prst="rect">
            <a:avLst/>
          </a:prstGeom>
          <a:noFill/>
        </p:spPr>
        <p:txBody>
          <a:bodyPr wrap="none" rtlCol="0">
            <a:spAutoFit/>
          </a:bodyPr>
          <a:lstStyle/>
          <a:p>
            <a:pPr algn="ctr"/>
            <a:r>
              <a:rPr lang="en-US" sz="19900" dirty="0">
                <a:solidFill>
                  <a:srgbClr val="533427"/>
                </a:solidFill>
                <a:latin typeface="Besmellah 2" pitchFamily="2" charset="0"/>
              </a:rPr>
              <a:t>6</a:t>
            </a:r>
          </a:p>
        </p:txBody>
      </p:sp>
    </p:spTree>
    <p:extLst>
      <p:ext uri="{BB962C8B-B14F-4D97-AF65-F5344CB8AC3E}">
        <p14:creationId xmlns:p14="http://schemas.microsoft.com/office/powerpoint/2010/main" val="32849823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293426" y="212039"/>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2961564" y="-219546"/>
            <a:ext cx="9230436" cy="7508630"/>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239F8A7D-A93D-42D1-AF87-69624B5D8AAB}"/>
              </a:ext>
            </a:extLst>
          </p:cNvPr>
          <p:cNvGrpSpPr/>
          <p:nvPr/>
        </p:nvGrpSpPr>
        <p:grpSpPr>
          <a:xfrm>
            <a:off x="3316407" y="395785"/>
            <a:ext cx="8169072" cy="6141493"/>
            <a:chOff x="-33062" y="303293"/>
            <a:chExt cx="11500954" cy="6141493"/>
          </a:xfrm>
        </p:grpSpPr>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33062" y="303293"/>
              <a:ext cx="11500954" cy="6141493"/>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indent="0" algn="r" rtl="1">
                <a:lnSpc>
                  <a:spcPct val="150000"/>
                </a:lnSpc>
                <a:buNone/>
              </a:pPr>
              <a:endParaRPr lang="fa-IR" sz="2200" b="1" dirty="0">
                <a:solidFill>
                  <a:srgbClr val="533427"/>
                </a:solidFill>
                <a:latin typeface="IRANSans(FaNum)" panose="020B0604020202020204" charset="-78"/>
                <a:cs typeface="IRANSans(FaNum)" panose="020B0604020202020204" charset="-78"/>
              </a:endParaRPr>
            </a:p>
          </p:txBody>
        </p:sp>
        <p:sp>
          <p:nvSpPr>
            <p:cNvPr id="7" name="Rectangle: Top Corners Rounded 6">
              <a:extLst>
                <a:ext uri="{FF2B5EF4-FFF2-40B4-BE49-F238E27FC236}">
                  <a16:creationId xmlns:a16="http://schemas.microsoft.com/office/drawing/2014/main" id="{FF211A1B-0C91-45F1-9F1B-71602AED0A96}"/>
                </a:ext>
              </a:extLst>
            </p:cNvPr>
            <p:cNvSpPr/>
            <p:nvPr/>
          </p:nvSpPr>
          <p:spPr>
            <a:xfrm rot="16200000">
              <a:off x="10277928" y="691907"/>
              <a:ext cx="45720" cy="822960"/>
            </a:xfrm>
            <a:prstGeom prst="round2SameRect">
              <a:avLst>
                <a:gd name="adj1" fmla="val 50000"/>
                <a:gd name="adj2" fmla="val 0"/>
              </a:avLst>
            </a:prstGeom>
            <a:solidFill>
              <a:srgbClr val="533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9" name="Content Placeholder 3"/>
          <p:cNvGraphicFramePr>
            <a:graphicFrameLocks noGrp="1"/>
          </p:cNvGraphicFramePr>
          <p:nvPr>
            <p:ph idx="1"/>
            <p:extLst>
              <p:ext uri="{D42A27DB-BD31-4B8C-83A1-F6EECF244321}">
                <p14:modId xmlns:p14="http://schemas.microsoft.com/office/powerpoint/2010/main" val="3175244480"/>
              </p:ext>
            </p:extLst>
          </p:nvPr>
        </p:nvGraphicFramePr>
        <p:xfrm>
          <a:off x="3110081" y="-110361"/>
          <a:ext cx="8740742" cy="646339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Rectangle 1">
            <a:extLst>
              <a:ext uri="{FF2B5EF4-FFF2-40B4-BE49-F238E27FC236}">
                <a16:creationId xmlns:a16="http://schemas.microsoft.com/office/drawing/2014/main" id="{453C0055-F6C3-4D2E-A198-DFC1787E3F30}"/>
              </a:ext>
            </a:extLst>
          </p:cNvPr>
          <p:cNvSpPr/>
          <p:nvPr/>
        </p:nvSpPr>
        <p:spPr>
          <a:xfrm>
            <a:off x="3244933" y="956602"/>
            <a:ext cx="8740742" cy="5580675"/>
          </a:xfrm>
          <a:prstGeom prst="rect">
            <a:avLst/>
          </a:prstGeom>
          <a:solidFill>
            <a:srgbClr val="F9F1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3200" b="1" dirty="0">
                <a:solidFill>
                  <a:schemeClr val="bg1"/>
                </a:solidFill>
              </a:rPr>
              <a:t>مقدمه</a:t>
            </a:r>
          </a:p>
          <a:p>
            <a:pPr marL="0" marR="0" algn="just"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ظهور هوش مصنوعی در دهه ی اخیر، نه تنها شیوه ی تعامل انسان ها با فناوری را</a:t>
            </a:r>
            <a:r>
              <a:rPr lang="fa-IR" dirty="0">
                <a:solidFill>
                  <a:schemeClr val="bg1"/>
                </a:solidFill>
                <a:latin typeface="Calibri" panose="020F0502020204030204" pitchFamily="34" charset="0"/>
                <a:ea typeface="Times New Roman" panose="02020603050405020304" pitchFamily="18" charset="0"/>
                <a:cs typeface="B Zar" panose="00000400000000000000" pitchFamily="2" charset="-78"/>
              </a:rPr>
              <a:t> </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دگرگون کرده بلکه ابعاد حقوقی و اخلاقی جدیدی را نیز پیش روی نظام های حقوقی</a:t>
            </a:r>
            <a:r>
              <a:rPr lang="fa-IR" dirty="0">
                <a:solidFill>
                  <a:schemeClr val="bg1"/>
                </a:solidFill>
                <a:latin typeface="Calibri" panose="020F0502020204030204" pitchFamily="34" charset="0"/>
                <a:ea typeface="Times New Roman" panose="02020603050405020304" pitchFamily="18" charset="0"/>
                <a:cs typeface="B Zar" panose="00000400000000000000" pitchFamily="2" charset="-78"/>
              </a:rPr>
              <a:t> </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کشورها قرار داده است. هوش مصنوعی با قابلیت</a:t>
            </a:r>
            <a:r>
              <a:rPr lang="en-US"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 </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های بی سابقه اش در تحلیل داده ها،</a:t>
            </a:r>
            <a:r>
              <a:rPr lang="fa-IR" dirty="0">
                <a:solidFill>
                  <a:schemeClr val="bg1"/>
                </a:solidFill>
                <a:latin typeface="Calibri" panose="020F0502020204030204" pitchFamily="34" charset="0"/>
                <a:ea typeface="Times New Roman" panose="02020603050405020304" pitchFamily="18" charset="0"/>
                <a:cs typeface="B Zar" panose="00000400000000000000" pitchFamily="2" charset="-78"/>
              </a:rPr>
              <a:t>ی</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ادگیری و تصمیم گیری در حال نفوذ به تمام جنبه های زندگی روزمره است. یکی ازحوزه هایی که در معرض دگرگونی عمیق ناشی از ورود هوش مصنوعی قرار گرفته</a:t>
            </a:r>
            <a:r>
              <a:rPr lang="fa-IR" dirty="0">
                <a:solidFill>
                  <a:schemeClr val="bg1"/>
                </a:solidFill>
                <a:latin typeface="Calibri" panose="020F0502020204030204" pitchFamily="34" charset="0"/>
                <a:ea typeface="Times New Roman" panose="02020603050405020304" pitchFamily="18" charset="0"/>
                <a:cs typeface="B Zar" panose="00000400000000000000" pitchFamily="2" charset="-78"/>
              </a:rPr>
              <a:t> </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حقوق خانواده است؛ حوزه ای که ارتباط مستقیم با نهاد بنیادین جامعه یعنی خانواده دارد</a:t>
            </a:r>
            <a:r>
              <a:rPr lang="fa-IR" dirty="0">
                <a:solidFill>
                  <a:schemeClr val="bg1"/>
                </a:solidFill>
                <a:latin typeface="Calibri" panose="020F0502020204030204" pitchFamily="34" charset="0"/>
                <a:ea typeface="Times New Roman" panose="02020603050405020304" pitchFamily="18" charset="0"/>
                <a:cs typeface="B Zar" panose="00000400000000000000" pitchFamily="2" charset="-78"/>
              </a:rPr>
              <a:t> </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و به حساس ترین و شخصی ترین ابعاد زندگی انسان ها ازدواج، طلاق، حضانت، و</a:t>
            </a:r>
            <a:r>
              <a:rPr lang="fa-IR" dirty="0">
                <a:solidFill>
                  <a:schemeClr val="bg1"/>
                </a:solidFill>
                <a:latin typeface="Calibri" panose="020F0502020204030204" pitchFamily="34" charset="0"/>
                <a:ea typeface="Times New Roman" panose="02020603050405020304" pitchFamily="18" charset="0"/>
                <a:cs typeface="B Zar" panose="00000400000000000000" pitchFamily="2" charset="-78"/>
              </a:rPr>
              <a:t> </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حمایتهای مالی می پردازد.</a:t>
            </a:r>
            <a:endParaRPr lang="en-US"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endParaRPr>
          </a:p>
          <a:p>
            <a:pPr marL="0" marR="0" algn="just"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تأثير هوش مصنوعی بر حقوق خانواده دوگانه است از یک سو، پتانسیل بهبود کارایی</a:t>
            </a:r>
            <a:r>
              <a:rPr lang="fa-IR" dirty="0">
                <a:solidFill>
                  <a:schemeClr val="bg1"/>
                </a:solidFill>
                <a:latin typeface="Calibri" panose="020F0502020204030204" pitchFamily="34" charset="0"/>
                <a:ea typeface="Times New Roman" panose="02020603050405020304" pitchFamily="18" charset="0"/>
                <a:cs typeface="B Zar" panose="00000400000000000000" pitchFamily="2" charset="-78"/>
              </a:rPr>
              <a:t> </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سیستم قضایی و ارائه راهکارهای نوین برای مدیریت تعارضات را دارد؛ از سوی دیگر،</a:t>
            </a:r>
            <a:r>
              <a:rPr lang="fa-IR" dirty="0">
                <a:solidFill>
                  <a:schemeClr val="bg1"/>
                </a:solidFill>
                <a:latin typeface="Calibri" panose="020F0502020204030204" pitchFamily="34" charset="0"/>
                <a:ea typeface="Times New Roman" panose="02020603050405020304" pitchFamily="18" charset="0"/>
                <a:cs typeface="B Zar" panose="00000400000000000000" pitchFamily="2" charset="-78"/>
              </a:rPr>
              <a:t> ت</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هدیدهایی جدی برای حریم خصوصی استقلال فردی و اصول عدالت سنتی ایجاد میکند.</a:t>
            </a:r>
            <a:r>
              <a:rPr lang="fa-IR" dirty="0">
                <a:solidFill>
                  <a:schemeClr val="bg1"/>
                </a:solidFill>
                <a:latin typeface="Calibri" panose="020F0502020204030204" pitchFamily="34" charset="0"/>
                <a:ea typeface="Times New Roman" panose="02020603050405020304" pitchFamily="18" charset="0"/>
                <a:cs typeface="B Zar" panose="00000400000000000000" pitchFamily="2" charset="-78"/>
              </a:rPr>
              <a:t> </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این سند به بررسی عمیق این چالش ها، کاربردها و الزامات حقوقی پیش رو در بستر حقوق</a:t>
            </a:r>
            <a:r>
              <a:rPr lang="fa-IR" dirty="0">
                <a:solidFill>
                  <a:schemeClr val="bg1"/>
                </a:solidFill>
                <a:latin typeface="Calibri" panose="020F0502020204030204" pitchFamily="34" charset="0"/>
                <a:ea typeface="Times New Roman" panose="02020603050405020304" pitchFamily="18" charset="0"/>
                <a:cs typeface="B Zar" panose="00000400000000000000" pitchFamily="2" charset="-78"/>
              </a:rPr>
              <a:t> </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خانواده می پردازد.</a:t>
            </a:r>
            <a:endParaRPr lang="en-US"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endParaRPr>
          </a:p>
          <a:p>
            <a:pPr algn="r"/>
            <a:endParaRPr lang="fa-IR" sz="3200" b="1" dirty="0">
              <a:solidFill>
                <a:schemeClr val="bg1"/>
              </a:solidFill>
            </a:endParaRPr>
          </a:p>
          <a:p>
            <a:pPr algn="ctr"/>
            <a:endParaRPr lang="fa-IR" sz="3200" b="1" dirty="0">
              <a:solidFill>
                <a:schemeClr val="bg1"/>
              </a:solidFill>
            </a:endParaRPr>
          </a:p>
          <a:p>
            <a:pPr algn="ctr"/>
            <a:endParaRPr lang="fa-IR" sz="3200" b="1" dirty="0">
              <a:solidFill>
                <a:schemeClr val="bg1"/>
              </a:solidFill>
            </a:endParaRPr>
          </a:p>
        </p:txBody>
      </p:sp>
    </p:spTree>
    <p:extLst>
      <p:ext uri="{BB962C8B-B14F-4D97-AF65-F5344CB8AC3E}">
        <p14:creationId xmlns:p14="http://schemas.microsoft.com/office/powerpoint/2010/main" val="1660862087"/>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age result for طرح های اسلیمی">
            <a:extLst>
              <a:ext uri="{FF2B5EF4-FFF2-40B4-BE49-F238E27FC236}">
                <a16:creationId xmlns:a16="http://schemas.microsoft.com/office/drawing/2014/main" id="{B13727D1-9C76-4119-91EB-EEE0291C471A}"/>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6454123" y="2385995"/>
            <a:ext cx="4297680" cy="4297680"/>
          </a:xfrm>
          <a:prstGeom prst="rect">
            <a:avLst/>
          </a:prstGeom>
          <a:noFill/>
          <a:ln>
            <a:noFill/>
          </a:ln>
        </p:spPr>
      </p:pic>
      <p:pic>
        <p:nvPicPr>
          <p:cNvPr id="4" name="Picture 3" descr="Image result for طرح های اسلیمی">
            <a:extLst>
              <a:ext uri="{FF2B5EF4-FFF2-40B4-BE49-F238E27FC236}">
                <a16:creationId xmlns:a16="http://schemas.microsoft.com/office/drawing/2014/main" id="{140EF77E-2ACF-433A-9356-9CD90423C718}"/>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1617942" y="120350"/>
            <a:ext cx="4297680" cy="4297680"/>
          </a:xfrm>
          <a:prstGeom prst="rect">
            <a:avLst/>
          </a:prstGeom>
          <a:noFill/>
          <a:ln>
            <a:noFill/>
          </a:ln>
        </p:spPr>
      </p:pic>
      <p:sp>
        <p:nvSpPr>
          <p:cNvPr id="5" name="Rectangle 4">
            <a:extLst>
              <a:ext uri="{FF2B5EF4-FFF2-40B4-BE49-F238E27FC236}">
                <a16:creationId xmlns:a16="http://schemas.microsoft.com/office/drawing/2014/main" id="{2FBE2F30-9DDB-4152-B5FF-E2669AAFC44E}"/>
              </a:ext>
            </a:extLst>
          </p:cNvPr>
          <p:cNvSpPr/>
          <p:nvPr/>
        </p:nvSpPr>
        <p:spPr>
          <a:xfrm>
            <a:off x="3707641" y="-371222"/>
            <a:ext cx="4776717" cy="7210611"/>
          </a:xfrm>
          <a:prstGeom prst="rect">
            <a:avLst/>
          </a:prstGeom>
          <a:solidFill>
            <a:srgbClr val="F9F1D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r" rtl="1">
              <a:lnSpc>
                <a:spcPct val="107000"/>
              </a:lnSpc>
              <a:spcBef>
                <a:spcPts val="0"/>
              </a:spcBef>
              <a:spcAft>
                <a:spcPts val="800"/>
              </a:spcAft>
            </a:pPr>
            <a:r>
              <a:rPr lang="fa-IR" sz="1800" dirty="0">
                <a:solidFill>
                  <a:schemeClr val="bg1"/>
                </a:solidFill>
                <a:effectLst/>
                <a:highlight>
                  <a:srgbClr val="FF0000"/>
                </a:highlight>
                <a:latin typeface="Calibri" panose="020F0502020204030204" pitchFamily="34" charset="0"/>
                <a:ea typeface="Times New Roman" panose="02020603050405020304" pitchFamily="18" charset="0"/>
                <a:cs typeface="Arial" panose="020B0604020202020204" pitchFamily="34" charset="0"/>
              </a:rPr>
              <a:t>مفهوم هوش مصنوعی در بستر حقوقی</a:t>
            </a:r>
            <a:endParaRPr lang="en-US" sz="1800" dirty="0">
              <a:solidFill>
                <a:schemeClr val="bg1"/>
              </a:solidFill>
              <a:effectLst/>
              <a:highlight>
                <a:srgbClr val="FF00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برای درک تأثیر هوش مصنوعی بر حقوق خانواده، ابتدا باید تعریف دقیق تری از آن درچ</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ه</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ارچوب حقوقی ارائه داد.</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algn="r"/>
            <a:endParaRPr lang="fa-IR" b="1" dirty="0">
              <a:solidFill>
                <a:schemeClr val="bg1"/>
              </a:solidFill>
            </a:endParaRPr>
          </a:p>
          <a:p>
            <a:pPr algn="ctr"/>
            <a:endParaRPr lang="en-US" dirty="0">
              <a:solidFill>
                <a:schemeClr val="bg1"/>
              </a:solidFill>
            </a:endParaRPr>
          </a:p>
        </p:txBody>
      </p:sp>
      <p:sp>
        <p:nvSpPr>
          <p:cNvPr id="8" name="Google Shape;213;p34">
            <a:extLst>
              <a:ext uri="{FF2B5EF4-FFF2-40B4-BE49-F238E27FC236}">
                <a16:creationId xmlns:a16="http://schemas.microsoft.com/office/drawing/2014/main" id="{D5C8E304-65B9-4985-9DFB-850310F9B880}"/>
              </a:ext>
            </a:extLst>
          </p:cNvPr>
          <p:cNvSpPr txBox="1">
            <a:spLocks/>
          </p:cNvSpPr>
          <p:nvPr/>
        </p:nvSpPr>
        <p:spPr>
          <a:xfrm>
            <a:off x="3908129" y="-55418"/>
            <a:ext cx="4494017" cy="6793068"/>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fa-IR" sz="1800" dirty="0">
              <a:cs typeface="B Mitra" panose="00000400000000000000" pitchFamily="2" charset="-78"/>
            </a:endParaRPr>
          </a:p>
        </p:txBody>
      </p:sp>
    </p:spTree>
    <p:extLst>
      <p:ext uri="{BB962C8B-B14F-4D97-AF65-F5344CB8AC3E}">
        <p14:creationId xmlns:p14="http://schemas.microsoft.com/office/powerpoint/2010/main" val="38177316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12041" y="150624"/>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5390866" y="-280960"/>
            <a:ext cx="6801134" cy="7508630"/>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5631873" y="242455"/>
            <a:ext cx="6047509" cy="6428509"/>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algn="r" rtl="1">
              <a:lnSpc>
                <a:spcPct val="107000"/>
              </a:lnSpc>
              <a:spcBef>
                <a:spcPts val="0"/>
              </a:spcBef>
              <a:spcAft>
                <a:spcPts val="800"/>
              </a:spcAft>
            </a:pPr>
            <a:r>
              <a:rPr lang="fa-IR" sz="1800" dirty="0">
                <a:effectLst/>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highlight>
                  <a:srgbClr val="FFFF00"/>
                </a:highlight>
                <a:latin typeface="Calibri" panose="020F0502020204030204" pitchFamily="34" charset="0"/>
                <a:ea typeface="Times New Roman" panose="02020603050405020304" pitchFamily="18" charset="0"/>
                <a:cs typeface="B Zar" panose="00000400000000000000" pitchFamily="2" charset="-78"/>
              </a:rPr>
              <a:t>تعريف فنی و حقوقی هوش مصنوعی</a:t>
            </a:r>
            <a:endParaRPr lang="en-US" sz="1800" dirty="0">
              <a:solidFill>
                <a:schemeClr val="bg1"/>
              </a:solidFill>
              <a:effectLst/>
              <a:highlight>
                <a:srgbClr val="FFFF00"/>
              </a:highlight>
              <a:latin typeface="Calibri" panose="020F0502020204030204" pitchFamily="34" charset="0"/>
              <a:ea typeface="Times New Roman" panose="02020603050405020304" pitchFamily="18" charset="0"/>
              <a:cs typeface="B Zar" panose="00000400000000000000" pitchFamily="2" charset="-78"/>
            </a:endParaRPr>
          </a:p>
          <a:p>
            <a:pPr marL="0" marR="0" indent="0" algn="just" rtl="1">
              <a:lnSpc>
                <a:spcPct val="107000"/>
              </a:lnSpc>
              <a:spcBef>
                <a:spcPts val="0"/>
              </a:spcBef>
              <a:spcAft>
                <a:spcPts val="800"/>
              </a:spcAft>
              <a:buNone/>
            </a:pP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هوش مصنوعی در ساده ترین تعریف، توانایی سیستم های رایانه ای برای شبیه سازی</a:t>
            </a:r>
            <a:r>
              <a:rPr lang="fa-IR" sz="1800" dirty="0">
                <a:solidFill>
                  <a:schemeClr val="bg1"/>
                </a:solidFill>
                <a:latin typeface="Calibri" panose="020F0502020204030204" pitchFamily="34" charset="0"/>
                <a:ea typeface="Times New Roman" panose="02020603050405020304" pitchFamily="18" charset="0"/>
                <a:cs typeface="B Zar" panose="00000400000000000000" pitchFamily="2" charset="-78"/>
              </a:rPr>
              <a:t> </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عملکردهای شناختی انسانی همچون یادگیری استدلال تحلیل درک زبان طبیعی، و</a:t>
            </a:r>
            <a:r>
              <a:rPr lang="fa-IR" sz="1800" dirty="0">
                <a:solidFill>
                  <a:schemeClr val="bg1"/>
                </a:solidFill>
                <a:latin typeface="Calibri" panose="020F0502020204030204" pitchFamily="34" charset="0"/>
                <a:ea typeface="Times New Roman" panose="02020603050405020304" pitchFamily="18" charset="0"/>
                <a:cs typeface="B Zar" panose="00000400000000000000" pitchFamily="2" charset="-78"/>
              </a:rPr>
              <a:t> </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تصمیم گیری است. در حقوق، اغلب تمرکز بر سیستم های مبتنی بر یادگیری عمیق</a:t>
            </a:r>
            <a:endParaRPr lang="en-US"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endParaRPr>
          </a:p>
          <a:p>
            <a:pPr marL="0" marR="0" indent="0" algn="just" rtl="1">
              <a:lnSpc>
                <a:spcPct val="107000"/>
              </a:lnSpc>
              <a:spcBef>
                <a:spcPts val="0"/>
              </a:spcBef>
              <a:spcAft>
                <a:spcPts val="800"/>
              </a:spcAft>
              <a:buNone/>
            </a:pP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a:t>
            </a:r>
            <a:r>
              <a:rPr lang="en-US"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Deep Learning</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)و شبکه های عصبی مصنوعی (</a:t>
            </a:r>
            <a:r>
              <a:rPr lang="en-US"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ANNS</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 است که توانایی</a:t>
            </a:r>
            <a:r>
              <a:rPr lang="fa-IR" sz="1800" dirty="0">
                <a:solidFill>
                  <a:schemeClr val="bg1"/>
                </a:solidFill>
                <a:latin typeface="Calibri" panose="020F0502020204030204" pitchFamily="34" charset="0"/>
                <a:ea typeface="Times New Roman" panose="02020603050405020304" pitchFamily="18" charset="0"/>
                <a:cs typeface="B Zar" panose="00000400000000000000" pitchFamily="2" charset="-78"/>
              </a:rPr>
              <a:t> </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تصمیم گیری بدون برنامه ریزی صریح انسانی را دارند.</a:t>
            </a:r>
            <a:endParaRPr lang="en-US"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endParaRPr>
          </a:p>
          <a:p>
            <a:pPr marL="0" marR="0" indent="0" algn="just" rtl="1">
              <a:lnSpc>
                <a:spcPct val="107000"/>
              </a:lnSpc>
              <a:spcBef>
                <a:spcPts val="0"/>
              </a:spcBef>
              <a:spcAft>
                <a:spcPts val="800"/>
              </a:spcAft>
              <a:buNone/>
            </a:pP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از منظر حقوقی، هوش مصنوعی به تدریج به موضوعی تبدیل میشود که باید وضعیت آن</a:t>
            </a:r>
            <a:endParaRPr lang="en-US"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endParaRPr>
          </a:p>
          <a:p>
            <a:pPr marL="0" marR="0" indent="0" algn="just" rtl="1">
              <a:lnSpc>
                <a:spcPct val="107000"/>
              </a:lnSpc>
              <a:spcBef>
                <a:spcPts val="0"/>
              </a:spcBef>
              <a:spcAft>
                <a:spcPts val="800"/>
              </a:spcAft>
              <a:buNone/>
            </a:pP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از نظر مسئولیت (</a:t>
            </a:r>
            <a:r>
              <a:rPr lang="en-US"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Liability</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 ، اهلیت(</a:t>
            </a:r>
            <a:r>
              <a:rPr lang="en-US"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Legal Status</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 ، و تعهدات قانونی </a:t>
            </a:r>
            <a:r>
              <a:rPr lang="en-US"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Legal</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a:t>
            </a:r>
            <a:endParaRPr lang="en-US"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endParaRPr>
          </a:p>
          <a:p>
            <a:pPr marL="0" marR="0" indent="0" algn="just" rtl="1">
              <a:lnSpc>
                <a:spcPct val="107000"/>
              </a:lnSpc>
              <a:spcBef>
                <a:spcPts val="0"/>
              </a:spcBef>
              <a:spcAft>
                <a:spcPts val="800"/>
              </a:spcAft>
              <a:buNone/>
            </a:pP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a:t>
            </a:r>
            <a:r>
              <a:rPr lang="en-US"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Obligations</a:t>
            </a:r>
            <a:r>
              <a:rPr lang="en-US" sz="1800" dirty="0">
                <a:solidFill>
                  <a:schemeClr val="bg1"/>
                </a:solidFill>
                <a:effectLst/>
                <a:latin typeface="Arial" panose="020B0604020202020204" pitchFamily="34" charset="0"/>
                <a:ea typeface="Times New Roman" panose="02020603050405020304" pitchFamily="18" charset="0"/>
                <a:cs typeface="B Zar" panose="00000400000000000000" pitchFamily="2" charset="-78"/>
              </a:rPr>
              <a:t> </a:t>
            </a:r>
            <a:r>
              <a:rPr lang="fa-IR" sz="1800" dirty="0">
                <a:solidFill>
                  <a:schemeClr val="bg1"/>
                </a:solidFill>
                <a:effectLst/>
                <a:latin typeface="Arial" panose="020B0604020202020204" pitchFamily="34" charset="0"/>
                <a:ea typeface="Times New Roman" panose="02020603050405020304" pitchFamily="18" charset="0"/>
                <a:cs typeface="B Zar" panose="00000400000000000000" pitchFamily="2" charset="-78"/>
              </a:rPr>
              <a:t>)تعیین گردد. </a:t>
            </a:r>
          </a:p>
          <a:p>
            <a:pPr marL="0" marR="0" indent="0" algn="just" rtl="1">
              <a:lnSpc>
                <a:spcPct val="107000"/>
              </a:lnSpc>
              <a:spcBef>
                <a:spcPts val="0"/>
              </a:spcBef>
              <a:spcAft>
                <a:spcPts val="800"/>
              </a:spcAft>
              <a:buNone/>
            </a:pPr>
            <a:r>
              <a:rPr lang="fa-IR" sz="1800" dirty="0">
                <a:solidFill>
                  <a:schemeClr val="bg1"/>
                </a:solidFill>
                <a:effectLst/>
                <a:latin typeface="Arial" panose="020B0604020202020204" pitchFamily="34" charset="0"/>
                <a:ea typeface="Times New Roman" panose="02020603050405020304" pitchFamily="18" charset="0"/>
                <a:cs typeface="B Zar" panose="00000400000000000000" pitchFamily="2" charset="-78"/>
              </a:rPr>
              <a:t>در حقوق خانواده، این پرسش مطرح میشود که استفاده از</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هوش مصنوعی تا چه اندازه در تصمیمات خانوادگی، مانند تعیین نفقه، شرایط طلاق، یا</a:t>
            </a:r>
            <a:r>
              <a:rPr lang="fa-IR" sz="1800" dirty="0">
                <a:solidFill>
                  <a:schemeClr val="bg1"/>
                </a:solidFill>
                <a:latin typeface="Calibri" panose="020F0502020204030204" pitchFamily="34" charset="0"/>
                <a:ea typeface="Times New Roman" panose="02020603050405020304" pitchFamily="18" charset="0"/>
                <a:cs typeface="B Zar" panose="00000400000000000000" pitchFamily="2" charset="-78"/>
              </a:rPr>
              <a:t> </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حضانت فرزند مداخله پذیر است. آیا یک سیستم هوش مصنوعی میتواند در حکم یک</a:t>
            </a:r>
            <a:r>
              <a:rPr lang="fa-IR" sz="1800" dirty="0">
                <a:solidFill>
                  <a:schemeClr val="bg1"/>
                </a:solidFill>
                <a:latin typeface="Calibri" panose="020F0502020204030204" pitchFamily="34" charset="0"/>
                <a:ea typeface="Times New Roman" panose="02020603050405020304" pitchFamily="18" charset="0"/>
                <a:cs typeface="B Zar" panose="00000400000000000000" pitchFamily="2" charset="-78"/>
              </a:rPr>
              <a:t> </a:t>
            </a:r>
            <a:r>
              <a:rPr lang="fa-IR"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rPr>
              <a:t>مشاور حقوقی یا حتی یک قاضی کمکی ایفای نقش کند؟</a:t>
            </a:r>
            <a:endParaRPr lang="en-US" sz="1800" dirty="0">
              <a:solidFill>
                <a:schemeClr val="bg1"/>
              </a:solidFill>
              <a:effectLst/>
              <a:latin typeface="Calibri" panose="020F0502020204030204" pitchFamily="34" charset="0"/>
              <a:ea typeface="Times New Roman" panose="02020603050405020304" pitchFamily="18" charset="0"/>
              <a:cs typeface="B Zar" panose="00000400000000000000" pitchFamily="2" charset="-78"/>
            </a:endParaRPr>
          </a:p>
          <a:p>
            <a:pPr marL="0" indent="0" algn="ctr" rtl="1">
              <a:buNone/>
            </a:pPr>
            <a:endParaRPr lang="en-US" sz="1400" dirty="0">
              <a:solidFill>
                <a:schemeClr val="bg1"/>
              </a:solidFill>
            </a:endParaRPr>
          </a:p>
        </p:txBody>
      </p:sp>
    </p:spTree>
    <p:extLst>
      <p:ext uri="{BB962C8B-B14F-4D97-AF65-F5344CB8AC3E}">
        <p14:creationId xmlns:p14="http://schemas.microsoft.com/office/powerpoint/2010/main" val="307659217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293426" y="212039"/>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2961564" y="-219546"/>
            <a:ext cx="9230436" cy="7508630"/>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239F8A7D-A93D-42D1-AF87-69624B5D8AAB}"/>
              </a:ext>
            </a:extLst>
          </p:cNvPr>
          <p:cNvGrpSpPr/>
          <p:nvPr/>
        </p:nvGrpSpPr>
        <p:grpSpPr>
          <a:xfrm>
            <a:off x="3316407" y="395785"/>
            <a:ext cx="8169072" cy="6141493"/>
            <a:chOff x="-33062" y="303293"/>
            <a:chExt cx="11500954" cy="6141493"/>
          </a:xfrm>
        </p:grpSpPr>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33062" y="303293"/>
              <a:ext cx="11500954" cy="6141493"/>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indent="0" algn="r" rtl="1">
                <a:lnSpc>
                  <a:spcPct val="150000"/>
                </a:lnSpc>
                <a:buNone/>
              </a:pPr>
              <a:endParaRPr lang="fa-IR" sz="2200" b="1" dirty="0">
                <a:solidFill>
                  <a:srgbClr val="533427"/>
                </a:solidFill>
                <a:latin typeface="IRANSans(FaNum)" panose="020B0604020202020204" charset="-78"/>
                <a:cs typeface="IRANSans(FaNum)" panose="020B0604020202020204" charset="-78"/>
              </a:endParaRPr>
            </a:p>
          </p:txBody>
        </p:sp>
        <p:sp>
          <p:nvSpPr>
            <p:cNvPr id="7" name="Rectangle: Top Corners Rounded 6">
              <a:extLst>
                <a:ext uri="{FF2B5EF4-FFF2-40B4-BE49-F238E27FC236}">
                  <a16:creationId xmlns:a16="http://schemas.microsoft.com/office/drawing/2014/main" id="{FF211A1B-0C91-45F1-9F1B-71602AED0A96}"/>
                </a:ext>
              </a:extLst>
            </p:cNvPr>
            <p:cNvSpPr/>
            <p:nvPr/>
          </p:nvSpPr>
          <p:spPr>
            <a:xfrm rot="16200000">
              <a:off x="10277928" y="691907"/>
              <a:ext cx="45720" cy="822960"/>
            </a:xfrm>
            <a:prstGeom prst="round2SameRect">
              <a:avLst>
                <a:gd name="adj1" fmla="val 50000"/>
                <a:gd name="adj2" fmla="val 0"/>
              </a:avLst>
            </a:prstGeom>
            <a:solidFill>
              <a:srgbClr val="533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9" name="Content Placeholder 3"/>
          <p:cNvGraphicFramePr>
            <a:graphicFrameLocks noGrp="1"/>
          </p:cNvGraphicFramePr>
          <p:nvPr>
            <p:ph idx="1"/>
          </p:nvPr>
        </p:nvGraphicFramePr>
        <p:xfrm>
          <a:off x="3110081" y="-110361"/>
          <a:ext cx="8740742" cy="646339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Rectangle 1">
            <a:extLst>
              <a:ext uri="{FF2B5EF4-FFF2-40B4-BE49-F238E27FC236}">
                <a16:creationId xmlns:a16="http://schemas.microsoft.com/office/drawing/2014/main" id="{453C0055-F6C3-4D2E-A198-DFC1787E3F30}"/>
              </a:ext>
            </a:extLst>
          </p:cNvPr>
          <p:cNvSpPr/>
          <p:nvPr/>
        </p:nvSpPr>
        <p:spPr>
          <a:xfrm>
            <a:off x="3244933" y="956602"/>
            <a:ext cx="8740742" cy="5580675"/>
          </a:xfrm>
          <a:prstGeom prst="rect">
            <a:avLst/>
          </a:prstGeom>
          <a:solidFill>
            <a:srgbClr val="F9F1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r" rtl="1">
              <a:lnSpc>
                <a:spcPct val="107000"/>
              </a:lnSpc>
              <a:spcBef>
                <a:spcPts val="0"/>
              </a:spcBef>
              <a:spcAft>
                <a:spcPts val="800"/>
              </a:spcAft>
            </a:pPr>
            <a:r>
              <a:rPr lang="fa-IR" sz="1800" dirty="0">
                <a:solidFill>
                  <a:schemeClr val="bg1"/>
                </a:solidFill>
                <a:effectLst/>
                <a:highlight>
                  <a:srgbClr val="FFFF00"/>
                </a:highlight>
                <a:latin typeface="Calibri" panose="020F0502020204030204" pitchFamily="34" charset="0"/>
                <a:ea typeface="Times New Roman" panose="02020603050405020304" pitchFamily="18" charset="0"/>
                <a:cs typeface="Arial" panose="020B0604020202020204" pitchFamily="34" charset="0"/>
              </a:rPr>
              <a:t>چالش طبقه بندی حقوقی</a:t>
            </a:r>
            <a:endParaRPr lang="en-US" sz="1800" dirty="0">
              <a:solidFill>
                <a:schemeClr val="bg1"/>
              </a:solidFill>
              <a:effectLst/>
              <a:highlight>
                <a:srgbClr val="FFFF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در حال حاضر هوش مصنوعی نه شخصیت حقوقی مانند اشخاص حقیقی یا حقوقی دارد</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و نه یک شیء صرف.</a:t>
            </a: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این وضعیت ابهام آمیز مسئولیت های ناشی از عملکرد نادرست آن</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را پیچیده می کند. در دعاوی خانوادگی، جایی که احساسات و منافع خردسالان درگیر است،</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تعيين اینکه بار مسئولیت خطا بر عهده ی توسعه دهنده کاربر یا خود سیستم در صورت</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اعطای شخصیت مصنوعی محدود باشد، یک معضل بنیادین است.</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algn="ctr"/>
            <a:endParaRPr lang="fa-IR" sz="1200" b="1" dirty="0">
              <a:solidFill>
                <a:schemeClr val="bg1"/>
              </a:solidFill>
            </a:endParaRPr>
          </a:p>
        </p:txBody>
      </p:sp>
    </p:spTree>
    <p:extLst>
      <p:ext uri="{BB962C8B-B14F-4D97-AF65-F5344CB8AC3E}">
        <p14:creationId xmlns:p14="http://schemas.microsoft.com/office/powerpoint/2010/main" val="4141444293"/>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age result for طرح های اسلیمی">
            <a:extLst>
              <a:ext uri="{FF2B5EF4-FFF2-40B4-BE49-F238E27FC236}">
                <a16:creationId xmlns:a16="http://schemas.microsoft.com/office/drawing/2014/main" id="{B13727D1-9C76-4119-91EB-EEE0291C471A}"/>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6454123" y="2385995"/>
            <a:ext cx="4297680" cy="4297680"/>
          </a:xfrm>
          <a:prstGeom prst="rect">
            <a:avLst/>
          </a:prstGeom>
          <a:noFill/>
          <a:ln>
            <a:noFill/>
          </a:ln>
        </p:spPr>
      </p:pic>
      <p:pic>
        <p:nvPicPr>
          <p:cNvPr id="4" name="Picture 3" descr="Image result for طرح های اسلیمی">
            <a:extLst>
              <a:ext uri="{FF2B5EF4-FFF2-40B4-BE49-F238E27FC236}">
                <a16:creationId xmlns:a16="http://schemas.microsoft.com/office/drawing/2014/main" id="{140EF77E-2ACF-433A-9356-9CD90423C718}"/>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1617942" y="120350"/>
            <a:ext cx="4297680" cy="4297680"/>
          </a:xfrm>
          <a:prstGeom prst="rect">
            <a:avLst/>
          </a:prstGeom>
          <a:noFill/>
          <a:ln>
            <a:noFill/>
          </a:ln>
        </p:spPr>
      </p:pic>
      <p:sp>
        <p:nvSpPr>
          <p:cNvPr id="5" name="Rectangle 4">
            <a:extLst>
              <a:ext uri="{FF2B5EF4-FFF2-40B4-BE49-F238E27FC236}">
                <a16:creationId xmlns:a16="http://schemas.microsoft.com/office/drawing/2014/main" id="{2FBE2F30-9DDB-4152-B5FF-E2669AAFC44E}"/>
              </a:ext>
            </a:extLst>
          </p:cNvPr>
          <p:cNvSpPr/>
          <p:nvPr/>
        </p:nvSpPr>
        <p:spPr>
          <a:xfrm>
            <a:off x="3707641" y="-371222"/>
            <a:ext cx="4776717" cy="7210611"/>
          </a:xfrm>
          <a:prstGeom prst="rect">
            <a:avLst/>
          </a:prstGeom>
          <a:solidFill>
            <a:srgbClr val="F9F1D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r" rtl="1">
              <a:lnSpc>
                <a:spcPct val="107000"/>
              </a:lnSpc>
              <a:spcBef>
                <a:spcPts val="0"/>
              </a:spcBef>
              <a:spcAft>
                <a:spcPts val="800"/>
              </a:spcAft>
            </a:pPr>
            <a:r>
              <a:rPr lang="fa-IR" sz="1800" dirty="0">
                <a:solidFill>
                  <a:schemeClr val="bg1"/>
                </a:solidFill>
                <a:effectLst/>
                <a:highlight>
                  <a:srgbClr val="FF0000"/>
                </a:highlight>
                <a:latin typeface="Calibri" panose="020F0502020204030204" pitchFamily="34" charset="0"/>
                <a:ea typeface="Times New Roman" panose="02020603050405020304" pitchFamily="18" charset="0"/>
                <a:cs typeface="Arial" panose="020B0604020202020204" pitchFamily="34" charset="0"/>
              </a:rPr>
              <a:t>کاربردهای هوش مصنوعی در خانواده</a:t>
            </a:r>
            <a:endParaRPr lang="en-US" sz="1800" dirty="0">
              <a:solidFill>
                <a:schemeClr val="bg1"/>
              </a:solidFill>
              <a:effectLst/>
              <a:highlight>
                <a:srgbClr val="FF00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هوش مصنوعی در بسیاری از جنبه های زندگی خانوادگی نفوذ کرده و پتانسیل تغییر در</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نحوه مدیریت روابط و اختلافات را دارد.</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p:txBody>
      </p:sp>
      <p:sp>
        <p:nvSpPr>
          <p:cNvPr id="8" name="Google Shape;213;p34">
            <a:extLst>
              <a:ext uri="{FF2B5EF4-FFF2-40B4-BE49-F238E27FC236}">
                <a16:creationId xmlns:a16="http://schemas.microsoft.com/office/drawing/2014/main" id="{D5C8E304-65B9-4985-9DFB-850310F9B880}"/>
              </a:ext>
            </a:extLst>
          </p:cNvPr>
          <p:cNvSpPr txBox="1">
            <a:spLocks/>
          </p:cNvSpPr>
          <p:nvPr/>
        </p:nvSpPr>
        <p:spPr>
          <a:xfrm>
            <a:off x="3908129" y="-55418"/>
            <a:ext cx="4494017" cy="6793068"/>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fa-IR" sz="1800" dirty="0">
              <a:cs typeface="B Mitra" panose="00000400000000000000" pitchFamily="2" charset="-78"/>
            </a:endParaRPr>
          </a:p>
        </p:txBody>
      </p:sp>
    </p:spTree>
    <p:extLst>
      <p:ext uri="{BB962C8B-B14F-4D97-AF65-F5344CB8AC3E}">
        <p14:creationId xmlns:p14="http://schemas.microsoft.com/office/powerpoint/2010/main" val="1105180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12041" y="150624"/>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5390866" y="0"/>
            <a:ext cx="6801134" cy="7508630"/>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r" rtl="1">
              <a:lnSpc>
                <a:spcPct val="107000"/>
              </a:lnSpc>
              <a:spcBef>
                <a:spcPts val="0"/>
              </a:spcBef>
              <a:spcAft>
                <a:spcPts val="800"/>
              </a:spcAft>
            </a:pPr>
            <a:r>
              <a:rPr lang="fa-IR" sz="20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الف) مشاوره زناشویی و روابط خانوادگی</a:t>
            </a:r>
            <a:endParaRPr lang="en-US" sz="20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اپلیکیشن ها و پلتفرم های مبتنی بر هوش مصنوعی با استفاده از پردازش زبان طبیعی(</a:t>
            </a:r>
            <a:r>
              <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NLP</a:t>
            </a:r>
            <a:r>
              <a:rPr lang="fa-IR"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و تحلیل احساسات (</a:t>
            </a:r>
            <a:r>
              <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Sentiment Analysis</a:t>
            </a:r>
            <a:r>
              <a:rPr lang="fa-IR"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 می توانند الگوهای ارتباطی زوجها</a:t>
            </a:r>
            <a:r>
              <a:rPr lang="fa-IR" sz="2000"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را رصد کنند.</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a:t>
            </a:r>
            <a:endParaRPr lang="en-US" sz="2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1">
              <a:lnSpc>
                <a:spcPct val="107000"/>
              </a:lnSpc>
              <a:spcBef>
                <a:spcPts val="0"/>
              </a:spcBef>
              <a:spcAft>
                <a:spcPts val="800"/>
              </a:spcAft>
            </a:pPr>
            <a:endParaRPr lang="fa-IR" sz="2000" dirty="0">
              <a:solidFill>
                <a:srgbClr val="FF0000"/>
              </a:solidFill>
            </a:endParaRPr>
          </a:p>
        </p:txBody>
      </p:sp>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5988818" y="-120404"/>
            <a:ext cx="6047509" cy="682828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en-US" sz="2400" b="1" dirty="0">
              <a:effectLst/>
              <a:latin typeface="Calibri" panose="020F0502020204030204" pitchFamily="34" charset="0"/>
              <a:ea typeface="Calibri" panose="020F0502020204030204" pitchFamily="34" charset="0"/>
              <a:cs typeface="Arial" panose="020B0604020202020204" pitchFamily="34" charset="0"/>
            </a:endParaRPr>
          </a:p>
          <a:p>
            <a:pPr marL="0" indent="0" algn="r" rtl="1">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0246626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143691" y="-56362"/>
            <a:ext cx="6646461" cy="6645461"/>
          </a:xfrm>
          <a:prstGeom prst="rect">
            <a:avLst/>
          </a:prstGeom>
          <a:noFill/>
          <a:ln>
            <a:noFill/>
          </a:ln>
        </p:spPr>
      </p:pic>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4107975" y="-151819"/>
            <a:ext cx="8084023" cy="7583505"/>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indent="0" algn="just" rtl="1">
              <a:lnSpc>
                <a:spcPct val="150000"/>
              </a:lnSpc>
              <a:buNone/>
            </a:pPr>
            <a:r>
              <a:rPr lang="fa-IR" sz="2400" dirty="0">
                <a:cs typeface="B Titr" panose="00000700000000000000" pitchFamily="2" charset="-78"/>
              </a:rPr>
              <a:t> </a:t>
            </a:r>
            <a:endParaRPr lang="en-US" sz="1800" b="1" dirty="0">
              <a:effectLst/>
              <a:latin typeface="Calibri" panose="020F0502020204030204" pitchFamily="34" charset="0"/>
              <a:ea typeface="Times New Roman" panose="02020603050405020304" pitchFamily="18" charset="0"/>
              <a:cs typeface="Arial" panose="020B0604020202020204" pitchFamily="34" charset="0"/>
            </a:endParaRPr>
          </a:p>
          <a:p>
            <a:pPr marL="139700" indent="0" algn="just" rtl="1">
              <a:lnSpc>
                <a:spcPct val="150000"/>
              </a:lnSpc>
              <a:buNone/>
            </a:pPr>
            <a:endParaRPr lang="en-US" sz="1800" b="1" dirty="0">
              <a:effectLst/>
              <a:latin typeface="Calibri" panose="020F0502020204030204" pitchFamily="34" charset="0"/>
              <a:ea typeface="Times New Roman" panose="02020603050405020304" pitchFamily="18" charset="0"/>
              <a:cs typeface="Arial" panose="020B0604020202020204" pitchFamily="34" charset="0"/>
            </a:endParaRPr>
          </a:p>
          <a:p>
            <a:pPr marL="0" indent="0" algn="r" rtl="1">
              <a:buNone/>
            </a:pPr>
            <a:endParaRPr lang="fa-IR" sz="2400" dirty="0">
              <a:cs typeface="B Mitra" panose="00000400000000000000" pitchFamily="2" charset="-78"/>
            </a:endParaRPr>
          </a:p>
          <a:p>
            <a:pPr marL="139700" indent="0" algn="just" rtl="1">
              <a:lnSpc>
                <a:spcPct val="150000"/>
              </a:lnSpc>
              <a:buNone/>
            </a:pPr>
            <a:endParaRPr lang="fa-IR" sz="2200" b="1" dirty="0">
              <a:latin typeface="IRANSans(FaNum)" panose="020B0604020202020204" charset="-78"/>
              <a:cs typeface="B Titr" panose="00000700000000000000" pitchFamily="2" charset="-78"/>
            </a:endParaRPr>
          </a:p>
        </p:txBody>
      </p:sp>
      <p:sp>
        <p:nvSpPr>
          <p:cNvPr id="2" name="Rectangle 1">
            <a:extLst>
              <a:ext uri="{FF2B5EF4-FFF2-40B4-BE49-F238E27FC236}">
                <a16:creationId xmlns:a16="http://schemas.microsoft.com/office/drawing/2014/main" id="{D8D16576-E552-4E18-AD4C-5C7F784B363A}"/>
              </a:ext>
            </a:extLst>
          </p:cNvPr>
          <p:cNvSpPr/>
          <p:nvPr/>
        </p:nvSpPr>
        <p:spPr>
          <a:xfrm>
            <a:off x="3505199" y="-56862"/>
            <a:ext cx="8686799" cy="6914862"/>
          </a:xfrm>
          <a:prstGeom prst="rect">
            <a:avLst/>
          </a:prstGeom>
          <a:solidFill>
            <a:srgbClr val="F9F1DE"/>
          </a:solidFill>
        </p:spPr>
        <p:style>
          <a:lnRef idx="2">
            <a:schemeClr val="dk1"/>
          </a:lnRef>
          <a:fillRef idx="1">
            <a:schemeClr val="lt1"/>
          </a:fillRef>
          <a:effectRef idx="0">
            <a:schemeClr val="dk1"/>
          </a:effectRef>
          <a:fontRef idx="minor">
            <a:schemeClr val="dk1"/>
          </a:fontRef>
        </p:style>
        <p:txBody>
          <a:bodyPr rtlCol="0" anchor="ctr"/>
          <a:lstStyle/>
          <a:p>
            <a:pPr marL="0" marR="0" algn="r" rtl="1">
              <a:lnSpc>
                <a:spcPct val="107000"/>
              </a:lnSpc>
              <a:spcBef>
                <a:spcPts val="0"/>
              </a:spcBef>
              <a:spcAft>
                <a:spcPts val="800"/>
              </a:spcAft>
            </a:pPr>
            <a:r>
              <a:rPr lang="fa-IR" sz="1800" dirty="0">
                <a:effectLst/>
                <a:highlight>
                  <a:srgbClr val="00FF00"/>
                </a:highlight>
                <a:latin typeface="Calibri" panose="020F0502020204030204" pitchFamily="34" charset="0"/>
                <a:ea typeface="Times New Roman" panose="02020603050405020304" pitchFamily="18" charset="0"/>
                <a:cs typeface="Arial" panose="020B0604020202020204" pitchFamily="34" charset="0"/>
              </a:rPr>
              <a:t>جزئیات کاربرد</a:t>
            </a:r>
            <a:endParaRPr lang="en-US" sz="1800" dirty="0">
              <a:effectLst/>
              <a:highlight>
                <a:srgbClr val="00FF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effectLst/>
                <a:latin typeface="Calibri" panose="020F0502020204030204" pitchFamily="34" charset="0"/>
                <a:ea typeface="Times New Roman" panose="02020603050405020304" pitchFamily="18" charset="0"/>
                <a:cs typeface="Arial" panose="020B0604020202020204" pitchFamily="34" charset="0"/>
              </a:rPr>
              <a:t>1. تحلیل مکالمات : سیستمها می توانند مکالمات متنی یا صوتی با رضایت طرفین را</a:t>
            </a:r>
            <a:r>
              <a:rPr lang="fa-IR" dirty="0">
                <a:latin typeface="Calibri" panose="020F0502020204030204" pitchFamily="34" charset="0"/>
                <a:ea typeface="Times New Roman" panose="02020603050405020304" pitchFamily="18" charset="0"/>
                <a:cs typeface="Arial" panose="020B0604020202020204" pitchFamily="34" charset="0"/>
              </a:rPr>
              <a:t> </a:t>
            </a:r>
            <a:r>
              <a:rPr lang="fa-IR" sz="1800" dirty="0">
                <a:effectLst/>
                <a:latin typeface="Calibri" panose="020F0502020204030204" pitchFamily="34" charset="0"/>
                <a:ea typeface="Times New Roman" panose="02020603050405020304" pitchFamily="18" charset="0"/>
                <a:cs typeface="Arial" panose="020B0604020202020204" pitchFamily="34" charset="0"/>
              </a:rPr>
              <a:t>برای شناسایی نشانه های استرس تعارض پنهان یا افت کیفیت ارتباط تحلیل کنند.</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effectLst/>
                <a:latin typeface="Calibri" panose="020F0502020204030204" pitchFamily="34" charset="0"/>
                <a:ea typeface="Times New Roman" panose="02020603050405020304" pitchFamily="18" charset="0"/>
                <a:cs typeface="Arial" panose="020B0604020202020204" pitchFamily="34" charset="0"/>
              </a:rPr>
              <a:t>2 . توصیه های شخصی سازی شده بر اساس داده های جمع آوری شده، الگوریتم ها</a:t>
            </a:r>
            <a:r>
              <a:rPr lang="fa-IR" dirty="0">
                <a:latin typeface="Calibri" panose="020F0502020204030204" pitchFamily="34" charset="0"/>
                <a:ea typeface="Times New Roman" panose="02020603050405020304" pitchFamily="18" charset="0"/>
                <a:cs typeface="Arial" panose="020B0604020202020204" pitchFamily="34" charset="0"/>
              </a:rPr>
              <a:t> </a:t>
            </a:r>
            <a:r>
              <a:rPr lang="fa-IR" sz="1800" dirty="0">
                <a:effectLst/>
                <a:latin typeface="Calibri" panose="020F0502020204030204" pitchFamily="34" charset="0"/>
                <a:ea typeface="Times New Roman" panose="02020603050405020304" pitchFamily="18" charset="0"/>
                <a:cs typeface="Arial" panose="020B0604020202020204" pitchFamily="34" charset="0"/>
              </a:rPr>
              <a:t>می توانند تمرینات ارتباطی توصیه های روانشناختی مبتنی بر شواهد، یا الگوهای</a:t>
            </a:r>
            <a:r>
              <a:rPr lang="fa-IR" dirty="0">
                <a:latin typeface="Calibri" panose="020F0502020204030204" pitchFamily="34" charset="0"/>
                <a:ea typeface="Times New Roman" panose="02020603050405020304" pitchFamily="18" charset="0"/>
                <a:cs typeface="Arial" panose="020B0604020202020204" pitchFamily="34" charset="0"/>
              </a:rPr>
              <a:t> </a:t>
            </a:r>
            <a:r>
              <a:rPr lang="fa-IR" sz="1800" dirty="0">
                <a:effectLst/>
                <a:latin typeface="Calibri" panose="020F0502020204030204" pitchFamily="34" charset="0"/>
                <a:ea typeface="Times New Roman" panose="02020603050405020304" pitchFamily="18" charset="0"/>
                <a:cs typeface="Arial" panose="020B0604020202020204" pitchFamily="34" charset="0"/>
              </a:rPr>
              <a:t>تعارض زدایی را پیشنهاد دهند.</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effectLst/>
                <a:latin typeface="Calibri" panose="020F0502020204030204" pitchFamily="34" charset="0"/>
                <a:ea typeface="Times New Roman" panose="02020603050405020304" pitchFamily="18" charset="0"/>
                <a:cs typeface="Arial" panose="020B0604020202020204" pitchFamily="34" charset="0"/>
              </a:rPr>
              <a:t>3. نقطه ی بحرانی پیش بینی : برخی سیستم ها مدعی اند میتوانند بر اساس داده های</a:t>
            </a:r>
            <a:r>
              <a:rPr lang="fa-IR" dirty="0">
                <a:latin typeface="Calibri" panose="020F0502020204030204" pitchFamily="34" charset="0"/>
                <a:ea typeface="Times New Roman" panose="02020603050405020304" pitchFamily="18" charset="0"/>
                <a:cs typeface="Arial" panose="020B0604020202020204" pitchFamily="34" charset="0"/>
              </a:rPr>
              <a:t> </a:t>
            </a:r>
            <a:r>
              <a:rPr lang="fa-IR" sz="1800" dirty="0">
                <a:effectLst/>
                <a:latin typeface="Calibri" panose="020F0502020204030204" pitchFamily="34" charset="0"/>
                <a:ea typeface="Times New Roman" panose="02020603050405020304" pitchFamily="18" charset="0"/>
                <a:cs typeface="Arial" panose="020B0604020202020204" pitchFamily="34" charset="0"/>
              </a:rPr>
              <a:t>رفتاری، احتمال وقوع طلاق در آینده نزدیک را با درصدی خاص پیش بینی کنند.</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effectLst/>
                <a:highlight>
                  <a:srgbClr val="00FF00"/>
                </a:highlight>
                <a:latin typeface="Calibri" panose="020F0502020204030204" pitchFamily="34" charset="0"/>
                <a:ea typeface="Times New Roman" panose="02020603050405020304" pitchFamily="18" charset="0"/>
                <a:cs typeface="Arial" panose="020B0604020202020204" pitchFamily="34" charset="0"/>
              </a:rPr>
              <a:t>ملاحظات حقوقی</a:t>
            </a:r>
            <a:endParaRPr lang="en-US" sz="1800" dirty="0">
              <a:effectLst/>
              <a:highlight>
                <a:srgbClr val="00FF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effectLst/>
                <a:latin typeface="Calibri" panose="020F0502020204030204" pitchFamily="34" charset="0"/>
                <a:ea typeface="Times New Roman" panose="02020603050405020304" pitchFamily="18" charset="0"/>
                <a:cs typeface="Arial" panose="020B0604020202020204" pitchFamily="34" charset="0"/>
              </a:rPr>
              <a:t> آیا توصیه های چنین سیستمی میتواند به عنوان مشاوره تخصصی</a:t>
            </a:r>
            <a:r>
              <a:rPr lang="fa-IR" dirty="0">
                <a:latin typeface="Calibri" panose="020F0502020204030204" pitchFamily="34" charset="0"/>
                <a:ea typeface="Times New Roman" panose="02020603050405020304" pitchFamily="18" charset="0"/>
                <a:cs typeface="Arial" panose="020B0604020202020204" pitchFamily="34" charset="0"/>
              </a:rPr>
              <a:t> </a:t>
            </a:r>
            <a:r>
              <a:rPr lang="fa-IR" sz="1800" dirty="0">
                <a:effectLst/>
                <a:latin typeface="Calibri" panose="020F0502020204030204" pitchFamily="34" charset="0"/>
                <a:ea typeface="Times New Roman" panose="02020603050405020304" pitchFamily="18" charset="0"/>
                <a:cs typeface="Arial" panose="020B0604020202020204" pitchFamily="34" charset="0"/>
              </a:rPr>
              <a:t>تلقی شود؟ اگر توصیه ای منجر به بدتر شدن وضعیت یا تصمیم اشتباهی (مثلاً تشویق به</a:t>
            </a:r>
            <a:r>
              <a:rPr lang="fa-IR" dirty="0">
                <a:latin typeface="Calibri" panose="020F0502020204030204" pitchFamily="34" charset="0"/>
                <a:ea typeface="Times New Roman" panose="02020603050405020304" pitchFamily="18" charset="0"/>
                <a:cs typeface="Arial" panose="020B0604020202020204" pitchFamily="34" charset="0"/>
              </a:rPr>
              <a:t> </a:t>
            </a:r>
            <a:r>
              <a:rPr lang="fa-IR" sz="1800" dirty="0">
                <a:effectLst/>
                <a:latin typeface="Calibri" panose="020F0502020204030204" pitchFamily="34" charset="0"/>
                <a:ea typeface="Times New Roman" panose="02020603050405020304" pitchFamily="18" charset="0"/>
                <a:cs typeface="Arial" panose="020B0604020202020204" pitchFamily="34" charset="0"/>
              </a:rPr>
              <a:t>طلاق يا ماندن در رابطه سمی شود)، چه تبعاتی برای ارائه دهنده خدمت وجود دارد؟ قانون</a:t>
            </a:r>
            <a:r>
              <a:rPr lang="fa-IR" dirty="0">
                <a:latin typeface="Calibri" panose="020F0502020204030204" pitchFamily="34" charset="0"/>
                <a:ea typeface="Times New Roman" panose="02020603050405020304" pitchFamily="18" charset="0"/>
                <a:cs typeface="Arial" panose="020B0604020202020204" pitchFamily="34" charset="0"/>
              </a:rPr>
              <a:t> </a:t>
            </a:r>
            <a:r>
              <a:rPr lang="fa-IR" sz="1800" dirty="0">
                <a:effectLst/>
                <a:latin typeface="Calibri" panose="020F0502020204030204" pitchFamily="34" charset="0"/>
                <a:ea typeface="Times New Roman" panose="02020603050405020304" pitchFamily="18" charset="0"/>
                <a:cs typeface="Arial" panose="020B0604020202020204" pitchFamily="34" charset="0"/>
              </a:rPr>
              <a:t>باید مرز بین ابزار کمکی و جایگزین مشاور انسانی را مشخص کند.</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7895538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12041" y="150624"/>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5390866" y="0"/>
            <a:ext cx="6801134" cy="7166255"/>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r" rtl="1">
              <a:lnSpc>
                <a:spcPct val="107000"/>
              </a:lnSpc>
              <a:spcBef>
                <a:spcPts val="0"/>
              </a:spcBef>
              <a:spcAft>
                <a:spcPts val="800"/>
              </a:spcAft>
            </a:pPr>
            <a:r>
              <a:rPr lang="fa-IR" sz="16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ب) تربیت فرزند و کنترل والديني</a:t>
            </a:r>
            <a:endParaRPr lang="en-US" sz="16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نظارت والدین بر فرزندان در محیط دیجیتال حوزه ای است که هوش مصنوعی در آن نفوذ</a:t>
            </a:r>
            <a:r>
              <a:rPr lang="fa-IR" sz="1600"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بالایی دارد.</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6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جزئیات کاربرد</a:t>
            </a:r>
            <a:endParaRPr lang="en-US" sz="16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1 .مانیتورینگ فعالیت های آنلاین : نرم افزارهای مجهز به </a:t>
            </a:r>
            <a:r>
              <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AI</a:t>
            </a:r>
            <a:r>
              <a:rPr lang="en-US" sz="16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fa-IR" sz="16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می توانند محتوای ارسالی</a:t>
            </a:r>
            <a:r>
              <a:rPr lang="fa-IR" sz="1600"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و دریافتی کودکان را فیلتر کرده و محتوای نامناسب یا تهدید آمیز مانند زورگویی</a:t>
            </a:r>
            <a:r>
              <a:rPr lang="fa-IR" sz="1600"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سایبری را شناسایی کنند.</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2. ارزیابی وضعیت روانی سیستم هایی با استفاده از دوربین ها و میکروفون های هوشمند</a:t>
            </a:r>
            <a:r>
              <a:rPr lang="fa-IR" sz="1600"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خانگی می توانند تغییرات در لحن صدا یا حالات چهره کودک را رصد کرده و در</a:t>
            </a:r>
            <a:r>
              <a:rPr lang="fa-IR" sz="1600"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صورت مشاهده نوسانات شدید به والدین هشدار دهند.</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6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ملاحظات حقوقی</a:t>
            </a:r>
          </a:p>
          <a:p>
            <a:pPr marL="0" marR="0" algn="r" rtl="1">
              <a:lnSpc>
                <a:spcPct val="107000"/>
              </a:lnSpc>
              <a:spcBef>
                <a:spcPts val="0"/>
              </a:spcBef>
              <a:spcAft>
                <a:spcPts val="800"/>
              </a:spcAft>
            </a:pP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این کاربرد مستقیماً با حریم خصوصی کودکان و حق آنها بر رشد</a:t>
            </a:r>
            <a:r>
              <a:rPr lang="fa-IR" sz="1600"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آزادانه در تضاد است. در حقوق ایران اصل نظارت والدين وجود دارد، اما این نظارت</a:t>
            </a:r>
            <a:r>
              <a:rPr lang="fa-IR" sz="1600"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نباید منجر به نقض کرامت یا تبدیل خانه به یک محیط نظارتی دائمی مبتنی بر الگوریتم</a:t>
            </a:r>
            <a:r>
              <a:rPr lang="fa-IR" sz="1600"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شود. حد و مرز این نظارت و میزان داده ای که مجاز به جمع آوری است، باید تعیین گردد.</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algn="r"/>
            <a:endParaRPr lang="fa-IR" sz="1600" dirty="0">
              <a:solidFill>
                <a:schemeClr val="bg1"/>
              </a:solidFill>
            </a:endParaRPr>
          </a:p>
        </p:txBody>
      </p:sp>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5631873" y="-157315"/>
            <a:ext cx="6404454" cy="682828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4301369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12041" y="150624"/>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5390866" y="0"/>
            <a:ext cx="6801134" cy="7166255"/>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a-IR" sz="1600" dirty="0">
              <a:solidFill>
                <a:schemeClr val="bg1"/>
              </a:solidFill>
            </a:endParaRPr>
          </a:p>
          <a:p>
            <a:pPr algn="r"/>
            <a:endParaRPr lang="fa-IR" sz="1600" dirty="0">
              <a:solidFill>
                <a:schemeClr val="bg1"/>
              </a:solidFill>
              <a:highlight>
                <a:srgbClr val="00FF00"/>
              </a:highlight>
            </a:endParaRPr>
          </a:p>
          <a:p>
            <a:pPr algn="r"/>
            <a:r>
              <a:rPr lang="fa-IR" sz="1600" dirty="0">
                <a:solidFill>
                  <a:schemeClr val="bg1"/>
                </a:solidFill>
                <a:highlight>
                  <a:srgbClr val="00FF00"/>
                </a:highlight>
              </a:rPr>
              <a:t>ج) تصمیمات قضایی در دعاوی خانوادگی </a:t>
            </a:r>
          </a:p>
          <a:p>
            <a:r>
              <a:rPr lang="fa-IR" sz="1600" dirty="0">
                <a:solidFill>
                  <a:schemeClr val="bg1"/>
                </a:solidFill>
              </a:rPr>
              <a:t>)</a:t>
            </a:r>
            <a:r>
              <a:rPr lang="en-US" sz="1600" dirty="0">
                <a:solidFill>
                  <a:schemeClr val="bg1"/>
                </a:solidFill>
              </a:rPr>
              <a:t>AI in Judicial Decision Making)</a:t>
            </a:r>
          </a:p>
          <a:p>
            <a:endParaRPr lang="en-US" sz="1600" dirty="0">
              <a:solidFill>
                <a:schemeClr val="bg1"/>
              </a:solidFill>
            </a:endParaRPr>
          </a:p>
          <a:p>
            <a:pPr algn="r"/>
            <a:r>
              <a:rPr lang="fa-IR" sz="1600" dirty="0">
                <a:solidFill>
                  <a:schemeClr val="bg1"/>
                </a:solidFill>
              </a:rPr>
              <a:t>این حوزه حساس ترین بخش مداخله هوش مصنوعی است، زیرا مستقیماً بر سرنوشت افراد تأثیر می گذارد.</a:t>
            </a:r>
          </a:p>
          <a:p>
            <a:pPr algn="r"/>
            <a:endParaRPr lang="fa-IR" sz="1600" dirty="0">
              <a:solidFill>
                <a:schemeClr val="bg1"/>
              </a:solidFill>
            </a:endParaRPr>
          </a:p>
          <a:p>
            <a:pPr algn="r"/>
            <a:r>
              <a:rPr lang="fa-IR" sz="1600" dirty="0">
                <a:solidFill>
                  <a:schemeClr val="bg1"/>
                </a:solidFill>
                <a:highlight>
                  <a:srgbClr val="00FF00"/>
                </a:highlight>
              </a:rPr>
              <a:t>جزئیات کاربرد</a:t>
            </a:r>
          </a:p>
          <a:p>
            <a:pPr algn="r"/>
            <a:endParaRPr lang="fa-IR" sz="1600" dirty="0">
              <a:solidFill>
                <a:schemeClr val="bg1"/>
              </a:solidFill>
            </a:endParaRPr>
          </a:p>
          <a:p>
            <a:pPr algn="r"/>
            <a:endParaRPr lang="fa-IR" sz="1600" dirty="0">
              <a:solidFill>
                <a:schemeClr val="bg1"/>
              </a:solidFill>
            </a:endParaRPr>
          </a:p>
          <a:p>
            <a:pPr algn="r"/>
            <a:r>
              <a:rPr lang="fa-IR" sz="1600" dirty="0">
                <a:solidFill>
                  <a:schemeClr val="bg1"/>
                </a:solidFill>
              </a:rPr>
              <a:t>1. در پرونده های حضانت، هوش مصنوعی میتواند با تحليل سوابق، وضعیت مالی، سابقه سوء مصرف و تاریخچه رفتارهای قبلی نمره ای برای صلاحیت والدینی هر طرف ارائه دهد.</a:t>
            </a:r>
          </a:p>
          <a:p>
            <a:pPr algn="r"/>
            <a:endParaRPr lang="fa-IR" sz="1600" dirty="0">
              <a:solidFill>
                <a:schemeClr val="bg1"/>
              </a:solidFill>
            </a:endParaRPr>
          </a:p>
          <a:p>
            <a:pPr algn="r"/>
            <a:r>
              <a:rPr lang="fa-IR" sz="1600" dirty="0">
                <a:solidFill>
                  <a:schemeClr val="bg1"/>
                </a:solidFill>
              </a:rPr>
              <a:t>2. پیش بینی نتیجه پرونده : الگوریتم ها با آموزش بر روی هزاران پرونده مشابه می توانند احتمال موفقیت هر یک از طرفین در دعاوی نفقه یا تقسیم اموال را پیش بینی کنند تا طرفین را به مصالحه سوق دهند.</a:t>
            </a:r>
          </a:p>
          <a:p>
            <a:pPr algn="r"/>
            <a:endParaRPr lang="fa-IR" sz="1600" dirty="0">
              <a:solidFill>
                <a:schemeClr val="bg1"/>
              </a:solidFill>
            </a:endParaRPr>
          </a:p>
          <a:p>
            <a:pPr algn="r"/>
            <a:r>
              <a:rPr lang="fa-IR" sz="1600" dirty="0">
                <a:solidFill>
                  <a:schemeClr val="bg1"/>
                </a:solidFill>
              </a:rPr>
              <a:t> 3 .تخمین میزان نفقه : الگوریتم ها می توانند بر اساس داده های اقتصادی، درآمد ثابت و هزینه های زندگی مبلغی عادلانه تر و کم تأثیر از تعصبات شخصی قاضی را پیشنهاد دهند.</a:t>
            </a:r>
          </a:p>
          <a:p>
            <a:pPr algn="r"/>
            <a:endParaRPr lang="fa-IR" sz="1050" dirty="0">
              <a:solidFill>
                <a:schemeClr val="bg1"/>
              </a:solidFill>
            </a:endParaRPr>
          </a:p>
        </p:txBody>
      </p:sp>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5631873" y="-157315"/>
            <a:ext cx="6404454" cy="682828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2018315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12041" y="150624"/>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5390866" y="0"/>
            <a:ext cx="6801134" cy="7166255"/>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a-IR" sz="1600" dirty="0">
                <a:solidFill>
                  <a:schemeClr val="bg1"/>
                </a:solidFill>
                <a:highlight>
                  <a:srgbClr val="00FF00"/>
                </a:highlight>
              </a:rPr>
              <a:t>ملاحظات حقوقی :</a:t>
            </a:r>
            <a:r>
              <a:rPr lang="fa-IR" sz="1600" dirty="0">
                <a:solidFill>
                  <a:schemeClr val="bg1"/>
                </a:solidFill>
              </a:rPr>
              <a:t> اگرچه این ابزارها میتوانند سرعت و بی طرفی ظاهری را افزایش دهند، اما معضل جعبه سیاه اصلی ترین مانع است.</a:t>
            </a:r>
            <a:endParaRPr lang="fa-IR" sz="1600" dirty="0">
              <a:solidFill>
                <a:schemeClr val="bg1"/>
              </a:solidFill>
              <a:highlight>
                <a:srgbClr val="008080"/>
              </a:highlight>
            </a:endParaRPr>
          </a:p>
          <a:p>
            <a:pPr algn="r"/>
            <a:r>
              <a:rPr lang="fa-IR" sz="1600" dirty="0">
                <a:solidFill>
                  <a:schemeClr val="bg1"/>
                </a:solidFill>
              </a:rPr>
              <a:t>اگر الگوریتم به دلایل نامشخص یا بر مبنای داده های مغرضانه مانند سوگیریهای فرهنگی یا جنسیتی موجود در داده های آموزشی تاریخی حکم ناعادلانه ای صادر کند، امکان دفاع و اعتراض منطقی از بین می رود و نقض عدالت رویه ای رخ می دهد.</a:t>
            </a:r>
          </a:p>
        </p:txBody>
      </p:sp>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5631873" y="-157315"/>
            <a:ext cx="6404454" cy="682828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3274356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age result for طرح های اسلیمی">
            <a:extLst>
              <a:ext uri="{FF2B5EF4-FFF2-40B4-BE49-F238E27FC236}">
                <a16:creationId xmlns:a16="http://schemas.microsoft.com/office/drawing/2014/main" id="{B13727D1-9C76-4119-91EB-EEE0291C471A}"/>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6454123" y="2385995"/>
            <a:ext cx="4297680" cy="4297680"/>
          </a:xfrm>
          <a:prstGeom prst="rect">
            <a:avLst/>
          </a:prstGeom>
          <a:noFill/>
          <a:ln>
            <a:noFill/>
          </a:ln>
        </p:spPr>
      </p:pic>
      <p:pic>
        <p:nvPicPr>
          <p:cNvPr id="4" name="Picture 3" descr="Image result for طرح های اسلیمی">
            <a:extLst>
              <a:ext uri="{FF2B5EF4-FFF2-40B4-BE49-F238E27FC236}">
                <a16:creationId xmlns:a16="http://schemas.microsoft.com/office/drawing/2014/main" id="{140EF77E-2ACF-433A-9356-9CD90423C718}"/>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1617942" y="120350"/>
            <a:ext cx="4297680" cy="4297680"/>
          </a:xfrm>
          <a:prstGeom prst="rect">
            <a:avLst/>
          </a:prstGeom>
          <a:noFill/>
          <a:ln>
            <a:noFill/>
          </a:ln>
        </p:spPr>
      </p:pic>
      <p:sp>
        <p:nvSpPr>
          <p:cNvPr id="5" name="Rectangle 4">
            <a:extLst>
              <a:ext uri="{FF2B5EF4-FFF2-40B4-BE49-F238E27FC236}">
                <a16:creationId xmlns:a16="http://schemas.microsoft.com/office/drawing/2014/main" id="{2FBE2F30-9DDB-4152-B5FF-E2669AAFC44E}"/>
              </a:ext>
            </a:extLst>
          </p:cNvPr>
          <p:cNvSpPr/>
          <p:nvPr/>
        </p:nvSpPr>
        <p:spPr>
          <a:xfrm>
            <a:off x="3707641" y="-371222"/>
            <a:ext cx="4776717" cy="7210611"/>
          </a:xfrm>
          <a:prstGeom prst="rect">
            <a:avLst/>
          </a:prstGeom>
          <a:solidFill>
            <a:srgbClr val="F9F1D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r" rtl="1">
              <a:lnSpc>
                <a:spcPct val="107000"/>
              </a:lnSpc>
              <a:spcBef>
                <a:spcPts val="0"/>
              </a:spcBef>
              <a:spcAft>
                <a:spcPts val="800"/>
              </a:spcAft>
            </a:pPr>
            <a:r>
              <a:rPr lang="fa-IR" sz="1800" dirty="0">
                <a:solidFill>
                  <a:schemeClr val="bg1"/>
                </a:solidFill>
                <a:effectLst/>
                <a:highlight>
                  <a:srgbClr val="FF0000"/>
                </a:highlight>
                <a:latin typeface="Calibri" panose="020F0502020204030204" pitchFamily="34" charset="0"/>
                <a:ea typeface="Times New Roman" panose="02020603050405020304" pitchFamily="18" charset="0"/>
                <a:cs typeface="Arial" panose="020B0604020202020204" pitchFamily="34" charset="0"/>
              </a:rPr>
              <a:t>چالش های حقوقی و اخلاقی بنیادین</a:t>
            </a:r>
            <a:endParaRPr lang="en-US" sz="1800" dirty="0">
              <a:solidFill>
                <a:schemeClr val="bg1"/>
              </a:solidFill>
              <a:effectLst/>
              <a:highlight>
                <a:srgbClr val="FF00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ورود هوش مصنوعی به قلب نظام حقوق خانواده چالش های حقوقی و اخلاقی چندوجهی ایجاد میکند که نیازمند پاسخ های ساختاری است.</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algn="r"/>
            <a:endParaRPr lang="fa-IR" sz="1800" dirty="0">
              <a:solidFill>
                <a:schemeClr val="bg1"/>
              </a:solidFill>
            </a:endParaRPr>
          </a:p>
        </p:txBody>
      </p:sp>
      <p:sp>
        <p:nvSpPr>
          <p:cNvPr id="8" name="Google Shape;213;p34">
            <a:extLst>
              <a:ext uri="{FF2B5EF4-FFF2-40B4-BE49-F238E27FC236}">
                <a16:creationId xmlns:a16="http://schemas.microsoft.com/office/drawing/2014/main" id="{D5C8E304-65B9-4985-9DFB-850310F9B880}"/>
              </a:ext>
            </a:extLst>
          </p:cNvPr>
          <p:cNvSpPr txBox="1">
            <a:spLocks/>
          </p:cNvSpPr>
          <p:nvPr/>
        </p:nvSpPr>
        <p:spPr>
          <a:xfrm>
            <a:off x="3908129" y="-55418"/>
            <a:ext cx="4494017" cy="6793068"/>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fa-IR" sz="1800" dirty="0">
              <a:cs typeface="B Mitra" panose="00000400000000000000" pitchFamily="2" charset="-78"/>
            </a:endParaRPr>
          </a:p>
        </p:txBody>
      </p:sp>
    </p:spTree>
    <p:extLst>
      <p:ext uri="{BB962C8B-B14F-4D97-AF65-F5344CB8AC3E}">
        <p14:creationId xmlns:p14="http://schemas.microsoft.com/office/powerpoint/2010/main" val="32583747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12041" y="150624"/>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5390866" y="0"/>
            <a:ext cx="6801134" cy="7166255"/>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r" rtl="1">
              <a:lnSpc>
                <a:spcPct val="107000"/>
              </a:lnSpc>
              <a:spcBef>
                <a:spcPts val="0"/>
              </a:spcBef>
              <a:spcAft>
                <a:spcPts val="800"/>
              </a:spcAft>
            </a:pPr>
            <a:r>
              <a:rPr lang="fa-IR"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الف) مسئولیت و پاسخ گویی (</a:t>
            </a:r>
            <a:r>
              <a:rPr lang="en-US"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Accountability</a:t>
            </a:r>
            <a:r>
              <a:rPr lang="fa-IR"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a:t>
            </a:r>
            <a:endParaRPr lang="en-US"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بزرگ ترین چالش حقوقی، تعیین مسئولیت در صورت خطا است.</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سناریوی فرضی یک سیستم هوش مصنوعی مسئول تعيين حضانت بر اساس داده های</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ناقص یا تحلیل غلط فرزند را به والدی واگذار می کند که بعداً مشخص می شود</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سوء استفاده گر است.</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پرسشهای حقوقی</a:t>
            </a:r>
            <a:endParaRPr lang="en-US"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1. مسئولیت تولید کننده : (</a:t>
            </a:r>
            <a:r>
              <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Developer Liability</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أيا خطا ناشی از نقص فنی در کد</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یا طراحی الگوریتم است؟ مسئولیت مدنی ناشی از عيب محصول)؟</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2 مسئولیت کاربر قاضی : (</a:t>
            </a:r>
            <a:r>
              <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User Liability</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اگر قاضی صرفاً از توصیه ی </a:t>
            </a:r>
            <a:r>
              <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AI</a:t>
            </a: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استفاده کرده باشد، اما تصمیم نهایی را اتخاذ نموده باشد، آیا مسئولیت اصلی متوجه</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اوست؟</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3 مسئولیت داده ها : (</a:t>
            </a:r>
            <a:r>
              <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Data Liability</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اگر منبع داده های آموزشی مغرضانه یا</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ناقص باشد، مسئولیت متوجه ارائه دهنده داده است.</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در حقوق ایران مفهوم مسئولیت مدنی ناشی از اعمال غیرقانونی بر اساس تقصیر یا ورود</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ضرر مطرح است، اما اثبات تقصیر در یک سیستم یادگیرنده، بسیار دشوار خواهد بود.</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p:txBody>
      </p:sp>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5631873" y="-157315"/>
            <a:ext cx="6404454" cy="682828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5587905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12041" y="150624"/>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5390866" y="0"/>
            <a:ext cx="6801134" cy="7166255"/>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r" rtl="1">
              <a:lnSpc>
                <a:spcPct val="107000"/>
              </a:lnSpc>
              <a:spcBef>
                <a:spcPts val="0"/>
              </a:spcBef>
              <a:spcAft>
                <a:spcPts val="800"/>
              </a:spcAft>
            </a:pPr>
            <a:r>
              <a:rPr lang="fa-IR"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ب) حفظ حریم خصوصی و محرمانگی داده های خانوادگی</a:t>
            </a:r>
            <a:endParaRPr lang="en-US"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endParaRPr>
          </a:p>
          <a:p>
            <a:pPr marL="0" marR="0" algn="just"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داده هایی که هوش مصنوعی برای تحلیل روابط خانوادگی نیاز دارد، بسیار حساس و</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محرمانه هستند اطلاعات مالی پزشکی، مکالمات خصوصی).</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الزامات حفاظت:</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1. اصل حداقل سازی داده : (</a:t>
            </a:r>
            <a:r>
              <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Data Minimization</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هوش مصنوعی باید فقط به</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داده هایی دسترسی داشته باشد که برای هدف مشخص شده ضروری است.</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2 حریم خصوصی از طریق طراحی : (</a:t>
            </a:r>
            <a:r>
              <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Privacy by Design</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سیستم ها باید از ابتدا با</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مکانیسم های رمزنگاری ی و ناشناس سازی قوی (</a:t>
            </a:r>
            <a:r>
              <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Anonymization</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طراحی شوند.</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3 رضایت آگاهانه : (</a:t>
            </a:r>
            <a:r>
              <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Informed Consent</a:t>
            </a:r>
            <a:r>
              <a:rPr lang="en-US"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در حقوق خانواده رضایت طرفین برای</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جمع آوری داده ها باید کاملاً شفاف باشد، خصوصاً زمانی که پای منافع کودکان در</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میان است. این امر نیازمند تبیین دقیق نحوه استفاده از داده ها برای افراد عادی است.</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p:txBody>
      </p:sp>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5631873" y="-157315"/>
            <a:ext cx="6404454" cy="682828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097966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12041" y="150624"/>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5390866" y="0"/>
            <a:ext cx="6801134" cy="7166255"/>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r" rtl="1">
              <a:lnSpc>
                <a:spcPct val="107000"/>
              </a:lnSpc>
              <a:spcBef>
                <a:spcPts val="0"/>
              </a:spcBef>
              <a:spcAft>
                <a:spcPts val="800"/>
              </a:spcAft>
            </a:pPr>
            <a:r>
              <a:rPr lang="fa-IR"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ج) تبعيض الگوریتمی و سوگیری های فرهنگی </a:t>
            </a:r>
            <a:r>
              <a:rPr lang="en-US"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Algorithmic Bias</a:t>
            </a:r>
            <a:r>
              <a:rPr lang="fa-IR"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a:t>
            </a:r>
            <a:endParaRPr lang="en-US"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هوش مصنوعی بازتاب دهنده داده هایی است که با آنها آموزش دیده است. اگر داده های</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تاریخی حقوق خانواده بر اساس تفکرات غالب مرد سالارانه یا سنتی جمع آوری شده باشد،</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سیستم هوش مصنوعی این تعصبات را تقویت خواهد کرد.</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نمونه های احتمالی</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حضانت سیستمی که تاریخاً شاهد بوده در جوامع مشابه مادران بیشتر حضانت را</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دریافت کرده اند، ممکن است معیارهای سختی را برای پدرانی که خواستار حضانت</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هستند اعمال کند، حتی اگر شرایط فعلی پدر بهتر باشد.</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تشخيص خشونت : اگر خشونت خانگی عمدتاً بر اساس گزارشهای پلیس که ممکن</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ا</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ست در گزارش دهی جانبدارانه عمل کرده باشند آموزش دیده باشد، می تواند در</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تشخيص سوء استفاده توسط والدین خاصی دچار اشتباه شود.</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برای مقابله با این امر نیاز به حسابرسی الگوریتمی (</a:t>
            </a:r>
            <a:r>
              <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Algorithmic Auditing</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و</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تدوین دستورالعمل هایی برای تعدیل سوگیری های سیستمی است تا اصل برابری و عدم</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تبعیض که از ارکان حقوق خانواده است، رعایت شود.</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p:txBody>
      </p:sp>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5631873" y="-157315"/>
            <a:ext cx="6404454" cy="682828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1828170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age result for طرح های اسلیمی">
            <a:extLst>
              <a:ext uri="{FF2B5EF4-FFF2-40B4-BE49-F238E27FC236}">
                <a16:creationId xmlns:a16="http://schemas.microsoft.com/office/drawing/2014/main" id="{B13727D1-9C76-4119-91EB-EEE0291C471A}"/>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6454123" y="2385995"/>
            <a:ext cx="4297680" cy="4297680"/>
          </a:xfrm>
          <a:prstGeom prst="rect">
            <a:avLst/>
          </a:prstGeom>
          <a:noFill/>
          <a:ln>
            <a:noFill/>
          </a:ln>
        </p:spPr>
      </p:pic>
      <p:pic>
        <p:nvPicPr>
          <p:cNvPr id="4" name="Picture 3" descr="Image result for طرح های اسلیمی">
            <a:extLst>
              <a:ext uri="{FF2B5EF4-FFF2-40B4-BE49-F238E27FC236}">
                <a16:creationId xmlns:a16="http://schemas.microsoft.com/office/drawing/2014/main" id="{140EF77E-2ACF-433A-9356-9CD90423C718}"/>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1617942" y="120350"/>
            <a:ext cx="4297680" cy="4297680"/>
          </a:xfrm>
          <a:prstGeom prst="rect">
            <a:avLst/>
          </a:prstGeom>
          <a:noFill/>
          <a:ln>
            <a:noFill/>
          </a:ln>
        </p:spPr>
      </p:pic>
      <p:sp>
        <p:nvSpPr>
          <p:cNvPr id="5" name="Rectangle 4">
            <a:extLst>
              <a:ext uri="{FF2B5EF4-FFF2-40B4-BE49-F238E27FC236}">
                <a16:creationId xmlns:a16="http://schemas.microsoft.com/office/drawing/2014/main" id="{2FBE2F30-9DDB-4152-B5FF-E2669AAFC44E}"/>
              </a:ext>
            </a:extLst>
          </p:cNvPr>
          <p:cNvSpPr/>
          <p:nvPr/>
        </p:nvSpPr>
        <p:spPr>
          <a:xfrm>
            <a:off x="3707641" y="-371222"/>
            <a:ext cx="4776717" cy="7210611"/>
          </a:xfrm>
          <a:prstGeom prst="rect">
            <a:avLst/>
          </a:prstGeom>
          <a:solidFill>
            <a:srgbClr val="F9F1D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r" rtl="1">
              <a:lnSpc>
                <a:spcPct val="107000"/>
              </a:lnSpc>
              <a:spcBef>
                <a:spcPts val="0"/>
              </a:spcBef>
              <a:spcAft>
                <a:spcPts val="800"/>
              </a:spcAft>
            </a:pPr>
            <a:r>
              <a:rPr lang="fa-IR" sz="1800" dirty="0">
                <a:solidFill>
                  <a:schemeClr val="bg1"/>
                </a:solidFill>
                <a:effectLst/>
                <a:highlight>
                  <a:srgbClr val="FF0000"/>
                </a:highlight>
                <a:latin typeface="Calibri" panose="020F0502020204030204" pitchFamily="34" charset="0"/>
                <a:ea typeface="Times New Roman" panose="02020603050405020304" pitchFamily="18" charset="0"/>
                <a:cs typeface="Arial" panose="020B0604020202020204" pitchFamily="34" charset="0"/>
              </a:rPr>
              <a:t>۴ . تعامل هوش مصنوعی با مقررات خانواده در ایران</a:t>
            </a:r>
            <a:endParaRPr lang="en-US" sz="1800" dirty="0">
              <a:solidFill>
                <a:schemeClr val="bg1"/>
              </a:solidFill>
              <a:effectLst/>
              <a:highlight>
                <a:srgbClr val="FF00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در حقوق ایران نهاد خانواده محور اصلی قانون مدنی و فقه اسلامی است. این ساختارچارچوبی دارد که مبتنی بر موازین شرعی عرف، و اصول عدالت اسلامی بنا شده است.</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ورود هوش مصنوعی به این ساختار سنتی میتواند موجب مسائل جدیدی باشد.</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p:txBody>
      </p:sp>
      <p:sp>
        <p:nvSpPr>
          <p:cNvPr id="8" name="Google Shape;213;p34">
            <a:extLst>
              <a:ext uri="{FF2B5EF4-FFF2-40B4-BE49-F238E27FC236}">
                <a16:creationId xmlns:a16="http://schemas.microsoft.com/office/drawing/2014/main" id="{D5C8E304-65B9-4985-9DFB-850310F9B880}"/>
              </a:ext>
            </a:extLst>
          </p:cNvPr>
          <p:cNvSpPr txBox="1">
            <a:spLocks/>
          </p:cNvSpPr>
          <p:nvPr/>
        </p:nvSpPr>
        <p:spPr>
          <a:xfrm>
            <a:off x="3908129" y="-55418"/>
            <a:ext cx="4494017" cy="6793068"/>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fa-IR" sz="1800" dirty="0">
              <a:cs typeface="B Mitra" panose="00000400000000000000" pitchFamily="2" charset="-78"/>
            </a:endParaRPr>
          </a:p>
        </p:txBody>
      </p:sp>
    </p:spTree>
    <p:extLst>
      <p:ext uri="{BB962C8B-B14F-4D97-AF65-F5344CB8AC3E}">
        <p14:creationId xmlns:p14="http://schemas.microsoft.com/office/powerpoint/2010/main" val="3412353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12041" y="150624"/>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5390866" y="0"/>
            <a:ext cx="6801134" cy="7166255"/>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r" rtl="1">
              <a:lnSpc>
                <a:spcPct val="107000"/>
              </a:lnSpc>
              <a:spcBef>
                <a:spcPts val="0"/>
              </a:spcBef>
              <a:spcAft>
                <a:spcPts val="800"/>
              </a:spcAft>
            </a:pPr>
            <a:r>
              <a:rPr lang="fa-IR" sz="1800" dirty="0">
                <a:effectLst/>
                <a:latin typeface="Calibri" panose="020F0502020204030204" pitchFamily="34"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6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الف)حجیت نظر هوش مصنوعی در اختلافات خانوادگی</a:t>
            </a:r>
            <a:endParaRPr lang="en-US" sz="16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6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 </a:t>
            </a:r>
            <a:endParaRPr lang="en-US" sz="16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بر اساس اصول دادرسی در ایران تصمیم قضایی مستند به ادله و شواهد ارائه شده و با</a:t>
            </a:r>
            <a:r>
              <a:rPr lang="fa-IR" sz="1600" dirty="0">
                <a:solidFill>
                  <a:schemeClr val="bg1"/>
                </a:solidFill>
                <a:latin typeface="Calibri" panose="020F0502020204030204" pitchFamily="34" charset="0"/>
                <a:ea typeface="Times New Roman" panose="02020603050405020304" pitchFamily="18" charset="0"/>
                <a:cs typeface="Arial" panose="020B0604020202020204" pitchFamily="34" charset="0"/>
              </a:rPr>
              <a:t> ا</a:t>
            </a: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ستناد به مواد قانونی و فقهی اتخاذ میشود.</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قضاوت انسانی :دخالت مستقیم هوش مصنوعی در صدور رأى مثلاً صدور حكم</a:t>
            </a:r>
            <a:r>
              <a:rPr lang="fa-IR" sz="1600"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طلاق به صورت کاملاً خودکار مغایر با اصل قضاوت انسانی است. قاضی باید</a:t>
            </a:r>
            <a:r>
              <a:rPr lang="fa-IR" sz="1600" dirty="0">
                <a:solidFill>
                  <a:schemeClr val="bg1"/>
                </a:solidFill>
                <a:latin typeface="Calibri" panose="020F0502020204030204" pitchFamily="34" charset="0"/>
                <a:ea typeface="Times New Roman" panose="02020603050405020304" pitchFamily="18" charset="0"/>
                <a:cs typeface="Arial" panose="020B0604020202020204" pitchFamily="34" charset="0"/>
              </a:rPr>
              <a:t> ب</a:t>
            </a: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تواند منطق حکم را درک کند و آن را به اصول قانونی مستند سازد.</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600" dirty="0">
                <a:solidFill>
                  <a:schemeClr val="bg1"/>
                </a:solidFill>
                <a:latin typeface="Calibri" panose="020F0502020204030204" pitchFamily="34" charset="0"/>
                <a:ea typeface="Times New Roman" panose="02020603050405020304" pitchFamily="18" charset="0"/>
                <a:cs typeface="Arial" panose="020B0604020202020204" pitchFamily="34" charset="0"/>
              </a:rPr>
              <a:t>ا</a:t>
            </a: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ستفاده مشورتی استفاده از </a:t>
            </a:r>
            <a:r>
              <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AI</a:t>
            </a: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به عنوان ابزاری برای سرعت بخشیدن به تحلیل</a:t>
            </a:r>
            <a:r>
              <a:rPr lang="fa-IR" sz="1600"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حجم عظیمی از داده ها مانند تحلیل سوابق مالی در دعوای نفقه می تواند پذیرفته</a:t>
            </a:r>
            <a:r>
              <a:rPr lang="fa-IR" sz="1600"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شود، مشروط بر اینکه نهایتاً قاضی با استدلال خود حکم را تأیید کند.</a:t>
            </a:r>
            <a:endParaRPr lang="en-US" sz="16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p:txBody>
      </p:sp>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5631873" y="-157315"/>
            <a:ext cx="6404454" cy="682828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2078057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12041" y="150624"/>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5390866" y="0"/>
            <a:ext cx="6801134" cy="7166255"/>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r" rtl="1">
              <a:lnSpc>
                <a:spcPct val="107000"/>
              </a:lnSpc>
              <a:spcBef>
                <a:spcPts val="0"/>
              </a:spcBef>
              <a:spcAft>
                <a:spcPts val="800"/>
              </a:spcAft>
            </a:pPr>
            <a:r>
              <a:rPr lang="fa-IR" sz="1800" dirty="0">
                <a:effectLst/>
                <a:latin typeface="Calibri" panose="020F0502020204030204" pitchFamily="34"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4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ب)نگهداری داده های خانوادگی و حریم خصوصی</a:t>
            </a:r>
            <a:endParaRPr lang="en-US" sz="14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4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 </a:t>
            </a:r>
            <a:endParaRPr lang="en-US" sz="14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endParaRPr>
          </a:p>
          <a:p>
            <a:pPr marL="0" marR="0" algn="just" rtl="1">
              <a:lnSpc>
                <a:spcPct val="107000"/>
              </a:lnSpc>
              <a:spcBef>
                <a:spcPts val="0"/>
              </a:spcBef>
              <a:spcAft>
                <a:spcPts val="800"/>
              </a:spcAft>
            </a:pPr>
            <a:r>
              <a:rPr lang="fa-IR"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قانون ایران به ویژه با تصویب قانون حمایت از داده ها در صورت اجرایی شدن کامل</a:t>
            </a:r>
            <a:r>
              <a:rPr lang="fa-IR" sz="1400" dirty="0">
                <a:solidFill>
                  <a:schemeClr val="bg1"/>
                </a:solidFill>
                <a:latin typeface="Calibri" panose="020F0502020204030204" pitchFamily="34" charset="0"/>
                <a:ea typeface="Times New Roman" panose="02020603050405020304" pitchFamily="18" charset="0"/>
                <a:cs typeface="Arial" panose="020B0604020202020204" pitchFamily="34" charset="0"/>
              </a:rPr>
              <a:t> م</a:t>
            </a:r>
            <a:r>
              <a:rPr lang="fa-IR"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حدودیت هایی بر انتقال و ذخیره سازی داده های شخصی اعمال میکند.</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just" rtl="1">
              <a:lnSpc>
                <a:spcPct val="107000"/>
              </a:lnSpc>
              <a:spcBef>
                <a:spcPts val="0"/>
              </a:spcBef>
              <a:spcAft>
                <a:spcPts val="800"/>
              </a:spcAft>
            </a:pPr>
            <a:r>
              <a:rPr lang="fa-IR"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محدودیت های جغرافیایی اگر مشاوره های خانوادگی مبتنی بر پلتفرم های بین المللی</a:t>
            </a:r>
            <a:r>
              <a:rPr lang="fa-IR" sz="1400"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باشند، داده های خانوادگی ممکن است به خارج از کشور منتقل شوند که این امرمغاير با امنیت اطلاعات و حاکمیت داده ها در ایران است.</a:t>
            </a:r>
            <a:r>
              <a:rPr lang="fa-IR" sz="1400" dirty="0">
                <a:solidFill>
                  <a:schemeClr val="bg1"/>
                </a:solidFill>
                <a:latin typeface="Calibri" panose="020F0502020204030204" pitchFamily="34" charset="0"/>
                <a:ea typeface="Times New Roman" panose="02020603050405020304" pitchFamily="18" charset="0"/>
                <a:cs typeface="Arial" panose="020B0604020202020204" pitchFamily="34" charset="0"/>
              </a:rPr>
              <a:t> د</a:t>
            </a:r>
            <a:r>
              <a:rPr lang="fa-IR"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سترسی نهادهای نظارتی باید مشخص شود چه نهادهایی حق دسترسی به داده های</a:t>
            </a:r>
            <a:r>
              <a:rPr lang="fa-IR" sz="1400" dirty="0">
                <a:solidFill>
                  <a:schemeClr val="bg1"/>
                </a:solidFill>
                <a:latin typeface="Calibri" panose="020F0502020204030204" pitchFamily="34" charset="0"/>
                <a:ea typeface="Times New Roman" panose="02020603050405020304" pitchFamily="18" charset="0"/>
                <a:cs typeface="Arial" panose="020B0604020202020204" pitchFamily="34" charset="0"/>
              </a:rPr>
              <a:t> ت</a:t>
            </a:r>
            <a:r>
              <a:rPr lang="fa-IR"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حلیل شده توسط </a:t>
            </a:r>
            <a:r>
              <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AI</a:t>
            </a:r>
            <a:r>
              <a:rPr lang="fa-IR"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را دارند،به ویژه در مواردی که به حریم خصوصی خانوادگی</a:t>
            </a:r>
            <a:r>
              <a:rPr lang="fa-IR" sz="1400"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مربوط می شود.</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a:t>
            </a:r>
            <a:endParaRPr lang="en-US" sz="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p:txBody>
      </p:sp>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5631873" y="-157315"/>
            <a:ext cx="6404454" cy="682828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0911455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12041" y="150624"/>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5390866" y="0"/>
            <a:ext cx="6801134" cy="7166255"/>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r" rtl="1">
              <a:lnSpc>
                <a:spcPct val="107000"/>
              </a:lnSpc>
              <a:spcBef>
                <a:spcPts val="0"/>
              </a:spcBef>
              <a:spcAft>
                <a:spcPts val="800"/>
              </a:spcAft>
            </a:pPr>
            <a:r>
              <a:rPr lang="fa-IR" sz="1800" dirty="0">
                <a:effectLst/>
                <a:latin typeface="Calibri" panose="020F0502020204030204" pitchFamily="34" charset="0"/>
                <a:ea typeface="Times New Roman" panose="02020603050405020304" pitchFamily="18" charset="0"/>
                <a:cs typeface="Arial" panose="020B0604020202020204" pitchFamily="34" charset="0"/>
              </a:rPr>
              <a:t>.</a:t>
            </a:r>
            <a:r>
              <a:rPr lang="fa-IR" dirty="0">
                <a:solidFill>
                  <a:schemeClr val="bg1"/>
                </a:solidFill>
                <a:highlight>
                  <a:srgbClr val="00FF00"/>
                </a:highlight>
                <a:latin typeface="Calibri" panose="020F0502020204030204" pitchFamily="34" charset="0"/>
                <a:ea typeface="Times New Roman" panose="02020603050405020304" pitchFamily="18" charset="0"/>
                <a:cs typeface="Arial" panose="020B0604020202020204" pitchFamily="34" charset="0"/>
              </a:rPr>
              <a:t>ج)</a:t>
            </a:r>
            <a:r>
              <a:rPr lang="fa-IR"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 مسائل فقهی و شرعی مرتبط با اهلیت</a:t>
            </a:r>
            <a:endParaRPr lang="en-US"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در فقه اسلامی، تصمیمات کلیدی در خانواده مانند طلاق نکاح و حضانت نیازمند اراده</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و قصد است.</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آیا یک سیستم ماشینی که فاقد اراده و قصد است، می تواند در اموری که نیازمند</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قصد انشای حقوقی است مانند رضایت به نکاح یا طلاق نقشی فراتر از</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توصیه گری داشته باشد؟</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ولایت و قیمومت : اگر سیستم های نظارتی صلاحیت والدین را مورد تردید قرار</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دهند، چه سازوکاری برای سلب ولایت بر اساس تحلیل ماشینی پیش بینی می شود؟</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این امر نیازمند بازنگری در مفهوم صلاحیت اخلاقی و عقلی است.</a:t>
            </a:r>
            <a:endParaRPr lang="fa-IR" sz="1600" dirty="0">
              <a:solidFill>
                <a:schemeClr val="bg1"/>
              </a:solidFill>
            </a:endParaRPr>
          </a:p>
        </p:txBody>
      </p:sp>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5631873" y="-157315"/>
            <a:ext cx="6404454" cy="682828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7230384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12041" y="150624"/>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5390866" y="0"/>
            <a:ext cx="6801134" cy="7166255"/>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457200" rtl="1" eaLnBrk="1" fontAlgn="auto" latinLnBrk="0" hangingPunct="1">
              <a:lnSpc>
                <a:spcPct val="107000"/>
              </a:lnSpc>
              <a:spcBef>
                <a:spcPts val="0"/>
              </a:spcBef>
              <a:spcAft>
                <a:spcPts val="800"/>
              </a:spcAft>
              <a:buClrTx/>
              <a:buSzTx/>
              <a:buFontTx/>
              <a:buNone/>
              <a:tabLst/>
              <a:defRPr/>
            </a:pPr>
            <a:r>
              <a:rPr kumimoji="0" lang="fa-IR" sz="2400" b="0" i="0" u="none" strike="noStrike" kern="1200" cap="none" spc="0" normalizeH="0" baseline="0" noProof="0" dirty="0">
                <a:ln>
                  <a:noFill/>
                </a:ln>
                <a:solidFill>
                  <a:prstClr val="black"/>
                </a:solidFill>
                <a:effectLst/>
                <a:highlight>
                  <a:srgbClr val="FF0000"/>
                </a:highlight>
                <a:uLnTx/>
                <a:uFillTx/>
                <a:latin typeface="Calibri" panose="020F0502020204030204" pitchFamily="34" charset="0"/>
                <a:ea typeface="Times New Roman" panose="02020603050405020304" pitchFamily="18" charset="0"/>
                <a:cs typeface="Arial" panose="020B0604020202020204" pitchFamily="34" charset="0"/>
              </a:rPr>
              <a:t>مزایا و ریسک ها</a:t>
            </a:r>
            <a:endPar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جنبه مزیت و ریسک عدالت قضایی،</a:t>
            </a: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شفاف سازی ،</a:t>
            </a: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سرعت بخشیدن به</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ر</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سیدگی ها،</a:t>
            </a: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کاهش تأثیرات احساسی قاضی،</a:t>
            </a: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ارزیابی دقیق تر شواهد کمی خطای الگوریتم،</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عدم شفافیت منطق سیستم جعبه سیاه، </a:t>
            </a: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تقویت سوگیری های تاریخی،</a:t>
            </a: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نقض حق دفاع</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مؤثر مشاوره و روابط دسترسی گسترده و ارزان به راهکارهای مبتنی بر داده، </a:t>
            </a:r>
          </a:p>
        </p:txBody>
      </p:sp>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5631873" y="-157315"/>
            <a:ext cx="6404454" cy="682828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1656327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12041" y="150624"/>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5390866" y="0"/>
            <a:ext cx="6801134" cy="7166255"/>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457200" rtl="1" eaLnBrk="1" fontAlgn="auto" latinLnBrk="0" hangingPunct="1">
              <a:lnSpc>
                <a:spcPct val="107000"/>
              </a:lnSpc>
              <a:spcBef>
                <a:spcPts val="0"/>
              </a:spcBef>
              <a:spcAft>
                <a:spcPts val="800"/>
              </a:spcAft>
              <a:buClrTx/>
              <a:buSzTx/>
              <a:buFontTx/>
              <a:buNone/>
              <a:tabLst/>
              <a:defRPr/>
            </a:pPr>
            <a:r>
              <a:rPr kumimoji="0" lang="fa-IR" sz="2400" b="0" i="0" u="none" strike="noStrike" kern="1200" cap="none" spc="0" normalizeH="0" baseline="0" noProof="0" dirty="0">
                <a:ln>
                  <a:noFill/>
                </a:ln>
                <a:solidFill>
                  <a:prstClr val="black"/>
                </a:solidFill>
                <a:effectLst/>
                <a:highlight>
                  <a:srgbClr val="FF0000"/>
                </a:highlight>
                <a:uLnTx/>
                <a:uFillTx/>
                <a:latin typeface="Calibri" panose="020F0502020204030204" pitchFamily="34" charset="0"/>
                <a:ea typeface="Times New Roman" panose="02020603050405020304" pitchFamily="18" charset="0"/>
                <a:cs typeface="Arial" panose="020B0604020202020204" pitchFamily="34" charset="0"/>
              </a:rPr>
              <a:t>مزایا و ریسک ها جدول مقایسه ای</a:t>
            </a:r>
            <a:endPar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شناسایی</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ز</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ودهنگام مشکلات جایگزینی نادرست با مشاور انسانی، </a:t>
            </a: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ایجاد وابستگی به فناوری</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ت</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ضعیف مهارت های ارتباطی بین فردی تربیت فرزند،</a:t>
            </a: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پیشگیری مؤثر از خطرات سایبری و</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آسیبهای محیطی،</a:t>
            </a: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ارائه گزارشهای رفتاری عینی نظارت افراطی و دائمی،</a:t>
            </a: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نقض حريم</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خصوصی کودک و والدین،</a:t>
            </a: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ترویج فرهنگ عدم اعتماد متقابل تعهدات مالی،</a:t>
            </a: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محاسبه دقیق تر و</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منصفانه تر نفقه و مهریه بر اساس داده های مالی متغیر و واقعی،</a:t>
            </a: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سوء استفاده از داده های</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مالی آسیب پذیری سیستم های امنیتی،</a:t>
            </a: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تحمیل تعهدات مالی بر اساس داده های تاریخی</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غير قابل تغيير.</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p:txBody>
      </p:sp>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5631873" y="-157315"/>
            <a:ext cx="6404454" cy="682828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3138917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age result for طرح های اسلیمی">
            <a:extLst>
              <a:ext uri="{FF2B5EF4-FFF2-40B4-BE49-F238E27FC236}">
                <a16:creationId xmlns:a16="http://schemas.microsoft.com/office/drawing/2014/main" id="{B13727D1-9C76-4119-91EB-EEE0291C471A}"/>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6454123" y="2385995"/>
            <a:ext cx="4297680" cy="4297680"/>
          </a:xfrm>
          <a:prstGeom prst="rect">
            <a:avLst/>
          </a:prstGeom>
          <a:noFill/>
          <a:ln>
            <a:noFill/>
          </a:ln>
        </p:spPr>
      </p:pic>
      <p:pic>
        <p:nvPicPr>
          <p:cNvPr id="4" name="Picture 3" descr="Image result for طرح های اسلیمی">
            <a:extLst>
              <a:ext uri="{FF2B5EF4-FFF2-40B4-BE49-F238E27FC236}">
                <a16:creationId xmlns:a16="http://schemas.microsoft.com/office/drawing/2014/main" id="{140EF77E-2ACF-433A-9356-9CD90423C718}"/>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1617942" y="120350"/>
            <a:ext cx="4297680" cy="4297680"/>
          </a:xfrm>
          <a:prstGeom prst="rect">
            <a:avLst/>
          </a:prstGeom>
          <a:noFill/>
          <a:ln>
            <a:noFill/>
          </a:ln>
        </p:spPr>
      </p:pic>
      <p:sp>
        <p:nvSpPr>
          <p:cNvPr id="5" name="Rectangle 4">
            <a:extLst>
              <a:ext uri="{FF2B5EF4-FFF2-40B4-BE49-F238E27FC236}">
                <a16:creationId xmlns:a16="http://schemas.microsoft.com/office/drawing/2014/main" id="{2FBE2F30-9DDB-4152-B5FF-E2669AAFC44E}"/>
              </a:ext>
            </a:extLst>
          </p:cNvPr>
          <p:cNvSpPr/>
          <p:nvPr/>
        </p:nvSpPr>
        <p:spPr>
          <a:xfrm>
            <a:off x="3707641" y="-371222"/>
            <a:ext cx="4776717" cy="7210611"/>
          </a:xfrm>
          <a:prstGeom prst="rect">
            <a:avLst/>
          </a:prstGeom>
          <a:solidFill>
            <a:srgbClr val="F9F1D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r" rtl="1">
              <a:lnSpc>
                <a:spcPct val="107000"/>
              </a:lnSpc>
              <a:spcBef>
                <a:spcPts val="0"/>
              </a:spcBef>
              <a:spcAft>
                <a:spcPts val="800"/>
              </a:spcAft>
            </a:pPr>
            <a:r>
              <a:rPr lang="fa-IR" sz="1800" dirty="0">
                <a:solidFill>
                  <a:schemeClr val="bg1"/>
                </a:solidFill>
                <a:effectLst/>
                <a:highlight>
                  <a:srgbClr val="FF0000"/>
                </a:highlight>
                <a:latin typeface="Calibri" panose="020F0502020204030204" pitchFamily="34" charset="0"/>
                <a:ea typeface="Times New Roman" panose="02020603050405020304" pitchFamily="18" charset="0"/>
                <a:cs typeface="Arial" panose="020B0604020202020204" pitchFamily="34" charset="0"/>
              </a:rPr>
              <a:t>تدابیر پیشنهادی</a:t>
            </a:r>
            <a:endParaRPr lang="en-US" sz="1800" dirty="0">
              <a:solidFill>
                <a:schemeClr val="bg1"/>
              </a:solidFill>
              <a:effectLst/>
              <a:highlight>
                <a:srgbClr val="FF00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برای بهره برداری از مزایای هوش مصنوعی و به حداقل رساندن خطرات آن در حوزه</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حقوق خانواده اقدامات چندگانه زیر ضروری است:</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p:txBody>
      </p:sp>
      <p:sp>
        <p:nvSpPr>
          <p:cNvPr id="8" name="Google Shape;213;p34">
            <a:extLst>
              <a:ext uri="{FF2B5EF4-FFF2-40B4-BE49-F238E27FC236}">
                <a16:creationId xmlns:a16="http://schemas.microsoft.com/office/drawing/2014/main" id="{D5C8E304-65B9-4985-9DFB-850310F9B880}"/>
              </a:ext>
            </a:extLst>
          </p:cNvPr>
          <p:cNvSpPr txBox="1">
            <a:spLocks/>
          </p:cNvSpPr>
          <p:nvPr/>
        </p:nvSpPr>
        <p:spPr>
          <a:xfrm>
            <a:off x="3908129" y="-55418"/>
            <a:ext cx="4494017" cy="6793068"/>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fa-IR" sz="1800" dirty="0">
              <a:cs typeface="B Mitra" panose="00000400000000000000" pitchFamily="2" charset="-78"/>
            </a:endParaRPr>
          </a:p>
        </p:txBody>
      </p:sp>
    </p:spTree>
    <p:extLst>
      <p:ext uri="{BB962C8B-B14F-4D97-AF65-F5344CB8AC3E}">
        <p14:creationId xmlns:p14="http://schemas.microsoft.com/office/powerpoint/2010/main" val="39331690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12041" y="150624"/>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5390866" y="0"/>
            <a:ext cx="6801134" cy="7166255"/>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r" rtl="1">
              <a:lnSpc>
                <a:spcPct val="107000"/>
              </a:lnSpc>
              <a:spcBef>
                <a:spcPts val="0"/>
              </a:spcBef>
              <a:spcAft>
                <a:spcPts val="800"/>
              </a:spcAft>
            </a:pPr>
            <a:r>
              <a:rPr lang="fa-IR"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الف) تدوین قوانين اختصاصی و تنظيم مقررات</a:t>
            </a:r>
            <a:endParaRPr lang="en-US"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باید قوانینی تدوین شوند که مرز مداخله ی مجاز هوش مصنوعی در دعاوی حساس خانواده</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را مشخص کنند. این قوانین باید شفاف سازند که در کدام مراحل تحلیل داده، پیشنهاد</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ت</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صمیم گیری نهایی </a:t>
            </a:r>
            <a:r>
              <a:rPr lang="fa-IR"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مجاز به فعالیت است.</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اصل دخالت محدود : هوش مصنوعی صرفاً باید به عنوان ابزار پشتیبان در مراحل</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کشف حقیقت یا تحلیل داده های سنگین استفاده شود و هرگز نباید جایگزین قضاوت</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ن</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هایی شود.</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algn="r"/>
            <a:endParaRPr lang="fa-IR" sz="1600" dirty="0">
              <a:solidFill>
                <a:schemeClr val="bg1"/>
              </a:solidFill>
            </a:endParaRPr>
          </a:p>
        </p:txBody>
      </p:sp>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5631873" y="-157315"/>
            <a:ext cx="6404454" cy="682828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6786171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12041" y="150624"/>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5390866" y="0"/>
            <a:ext cx="6801134" cy="7166255"/>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r" rtl="1">
              <a:lnSpc>
                <a:spcPct val="107000"/>
              </a:lnSpc>
              <a:spcBef>
                <a:spcPts val="0"/>
              </a:spcBef>
              <a:spcAft>
                <a:spcPts val="800"/>
              </a:spcAft>
            </a:pPr>
            <a:r>
              <a:rPr lang="fa-IR"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ب) الزام به شفافیت و قابلیت توضیح</a:t>
            </a:r>
            <a:endParaRPr lang="en-US"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شرکت های فناور و نهادهای قضایی باید متعهد شوند که سیستم های هوش مصنوعی مورد</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استفاده در دعاوی خانوادگی، از نوع هوش مصنوعی قابل توضيح</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باشند. این امر مستلزم آن است که</a:t>
            </a:r>
            <a:r>
              <a:rPr lang="fa-IR"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هر توصیه ای که </a:t>
            </a:r>
            <a:r>
              <a:rPr lang="fa-IR"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ارائه می دهد، باید بتواند به زبانی ساده و حقوقی، منطق پشت آن</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ت</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صمیم را برای طرفین پرونده و وکلایشان توضیح دهد.</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p:txBody>
      </p:sp>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5631873" y="-157315"/>
            <a:ext cx="6404454" cy="682828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8684221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12041" y="150624"/>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5390866" y="0"/>
            <a:ext cx="6801134" cy="7166255"/>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a-IR" sz="1600" dirty="0">
              <a:solidFill>
                <a:schemeClr val="bg1"/>
              </a:solidFill>
            </a:endParaRPr>
          </a:p>
        </p:txBody>
      </p:sp>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5631873" y="-157315"/>
            <a:ext cx="6404454" cy="682828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77836A75-5E45-3BCA-67F7-13D7E57AB9CB}"/>
              </a:ext>
            </a:extLst>
          </p:cNvPr>
          <p:cNvSpPr txBox="1"/>
          <p:nvPr/>
        </p:nvSpPr>
        <p:spPr>
          <a:xfrm>
            <a:off x="5738671" y="1784806"/>
            <a:ext cx="6105524" cy="1661802"/>
          </a:xfrm>
          <a:prstGeom prst="rect">
            <a:avLst/>
          </a:prstGeom>
          <a:noFill/>
        </p:spPr>
        <p:txBody>
          <a:bodyPr wrap="square">
            <a:spAutoFit/>
          </a:bodyPr>
          <a:lstStyle/>
          <a:p>
            <a:pPr marL="0" marR="0" algn="r" rtl="1">
              <a:lnSpc>
                <a:spcPct val="107000"/>
              </a:lnSpc>
              <a:spcBef>
                <a:spcPts val="0"/>
              </a:spcBef>
              <a:spcAft>
                <a:spcPts val="800"/>
              </a:spcAft>
            </a:pPr>
            <a:r>
              <a:rPr lang="fa-IR"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ج) آموزش و سواد حقوقی دیجیتال</a:t>
            </a:r>
            <a:endParaRPr lang="en-US"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خانواده ها، قضات و وكلا باید در زمینه سواد حقوقی دیجیتال آموزش ببینند تا بتوانند</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کارکرد، محدودیت ها، و خطرات سیستم های هوش مصنوعی را درک کنند. این آموزشها</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باید شامل نحوه ارائه رضایت برای داده ها و حقوق افراد بر داده های خانوادگی شان باشد.</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96063835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06650AE-223E-45FC-AB57-485A7EA2029C}"/>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12041" y="150624"/>
            <a:ext cx="6646461" cy="6645461"/>
          </a:xfrm>
          <a:prstGeom prst="rect">
            <a:avLst/>
          </a:prstGeom>
          <a:noFill/>
          <a:ln>
            <a:noFill/>
          </a:ln>
        </p:spPr>
      </p:pic>
      <p:sp>
        <p:nvSpPr>
          <p:cNvPr id="5" name="Rectangle 4">
            <a:extLst>
              <a:ext uri="{FF2B5EF4-FFF2-40B4-BE49-F238E27FC236}">
                <a16:creationId xmlns:a16="http://schemas.microsoft.com/office/drawing/2014/main" id="{ED954245-ABC3-4ECA-BEFC-29FFB60AA365}"/>
              </a:ext>
            </a:extLst>
          </p:cNvPr>
          <p:cNvSpPr/>
          <p:nvPr/>
        </p:nvSpPr>
        <p:spPr>
          <a:xfrm>
            <a:off x="5390866" y="0"/>
            <a:ext cx="6801134" cy="7166255"/>
          </a:xfrm>
          <a:prstGeom prst="rect">
            <a:avLst/>
          </a:prstGeom>
          <a:solidFill>
            <a:srgbClr val="F9F1DE"/>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fa-IR" sz="1600" dirty="0">
              <a:solidFill>
                <a:schemeClr val="bg1"/>
              </a:solidFill>
            </a:endParaRPr>
          </a:p>
        </p:txBody>
      </p:sp>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5631873" y="-157315"/>
            <a:ext cx="6404454" cy="682828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05EDEB44-7448-F2CD-EB48-00A634AA358C}"/>
              </a:ext>
            </a:extLst>
          </p:cNvPr>
          <p:cNvSpPr txBox="1"/>
          <p:nvPr/>
        </p:nvSpPr>
        <p:spPr>
          <a:xfrm>
            <a:off x="5631873" y="1319176"/>
            <a:ext cx="6105524" cy="1661802"/>
          </a:xfrm>
          <a:prstGeom prst="rect">
            <a:avLst/>
          </a:prstGeom>
          <a:noFill/>
        </p:spPr>
        <p:txBody>
          <a:bodyPr wrap="square">
            <a:spAutoFit/>
          </a:bodyPr>
          <a:lstStyle/>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د) </a:t>
            </a:r>
            <a:r>
              <a:rPr lang="fa-IR"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rPr>
              <a:t>توسعه هوش مصنوعی اخلاق محور</a:t>
            </a:r>
            <a:endParaRPr lang="en-US" sz="1800" dirty="0">
              <a:solidFill>
                <a:schemeClr val="bg1"/>
              </a:solidFill>
              <a:effectLst/>
              <a:highlight>
                <a:srgbClr val="00FF00"/>
              </a:highlight>
              <a:latin typeface="Calibri" panose="020F0502020204030204" pitchFamily="34" charset="0"/>
              <a:ea typeface="Times New Roman" panose="02020603050405020304" pitchFamily="18" charset="0"/>
              <a:cs typeface="Arial" panose="020B0604020202020204" pitchFamily="34" charset="0"/>
            </a:endParaRPr>
          </a:p>
          <a:p>
            <a:pPr marL="0" marR="0" algn="r" rtl="1">
              <a:lnSpc>
                <a:spcPct val="107000"/>
              </a:lnSpc>
              <a:spcBef>
                <a:spcPts val="0"/>
              </a:spcBef>
              <a:spcAft>
                <a:spcPts val="800"/>
              </a:spcAft>
            </a:pP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توسعه سیستم های هوش مصنوعی باید با در نظر گرفتن چارچوبهای اخلاقی بومی و</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حقوقی کشور صورت گیرد. الگوریتم ها باید به طور خاص برای حذف تعصبات جنسیتی،</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طبقاتی و فرهنگی از مجموعه داده های آموزشی طراحی و به طور مستمر مورد آزمون</a:t>
            </a:r>
            <a:r>
              <a:rPr lang="fa-IR" dirty="0">
                <a:solidFill>
                  <a:schemeClr val="bg1"/>
                </a:solidFill>
                <a:latin typeface="Calibri" panose="020F0502020204030204" pitchFamily="34" charset="0"/>
                <a:ea typeface="Times New Roman" panose="02020603050405020304" pitchFamily="18" charset="0"/>
                <a:cs typeface="Arial" panose="020B0604020202020204" pitchFamily="34" charset="0"/>
              </a:rPr>
              <a:t> </a:t>
            </a:r>
            <a:r>
              <a:rPr lang="fa-IR"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قرار گیرند.</a:t>
            </a:r>
            <a:endParaRPr lang="en-US" sz="1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4137905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طرح های اسلیمی">
            <a:extLst>
              <a:ext uri="{FF2B5EF4-FFF2-40B4-BE49-F238E27FC236}">
                <a16:creationId xmlns:a16="http://schemas.microsoft.com/office/drawing/2014/main" id="{663CB534-4275-4CFD-9355-026F3D5AE519}"/>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901531" y="3467751"/>
            <a:ext cx="2762369" cy="3858992"/>
          </a:xfrm>
          <a:prstGeom prst="rect">
            <a:avLst/>
          </a:prstGeom>
          <a:noFill/>
          <a:ln>
            <a:noFill/>
          </a:ln>
        </p:spPr>
      </p:pic>
      <p:sp>
        <p:nvSpPr>
          <p:cNvPr id="8" name="Rectangle: Rounded Corners 7">
            <a:extLst>
              <a:ext uri="{FF2B5EF4-FFF2-40B4-BE49-F238E27FC236}">
                <a16:creationId xmlns:a16="http://schemas.microsoft.com/office/drawing/2014/main" id="{8AD11370-8D70-4356-8427-AD3009729CE1}"/>
              </a:ext>
            </a:extLst>
          </p:cNvPr>
          <p:cNvSpPr/>
          <p:nvPr/>
        </p:nvSpPr>
        <p:spPr>
          <a:xfrm>
            <a:off x="372709" y="1266825"/>
            <a:ext cx="7980510" cy="6181725"/>
          </a:xfrm>
          <a:prstGeom prst="roundRect">
            <a:avLst/>
          </a:prstGeom>
          <a:no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rtl="1">
              <a:lnSpc>
                <a:spcPct val="107000"/>
              </a:lnSpc>
              <a:spcBef>
                <a:spcPts val="0"/>
              </a:spcBef>
              <a:spcAft>
                <a:spcPts val="800"/>
              </a:spcAft>
            </a:pPr>
            <a:r>
              <a:rPr lang="fa-IR" sz="2000" b="1" dirty="0">
                <a:effectLst/>
                <a:latin typeface="Arial" panose="020B0604020202020204" pitchFamily="34" charset="0"/>
                <a:ea typeface="Times New Roman" panose="02020603050405020304" pitchFamily="18" charset="0"/>
                <a:cs typeface="B Zar" panose="00000400000000000000" pitchFamily="2" charset="-78"/>
              </a:rPr>
              <a:t>نتیجه گیری</a:t>
            </a:r>
            <a:endParaRPr lang="en-US" sz="2000" b="1" dirty="0">
              <a:effectLst/>
              <a:latin typeface="Arial" panose="020B0604020202020204" pitchFamily="34" charset="0"/>
              <a:ea typeface="Times New Roman" panose="02020603050405020304" pitchFamily="18" charset="0"/>
              <a:cs typeface="B Zar" panose="00000400000000000000" pitchFamily="2" charset="-78"/>
            </a:endParaRPr>
          </a:p>
          <a:p>
            <a:pPr marL="0" marR="0" algn="just" rtl="1">
              <a:lnSpc>
                <a:spcPct val="107000"/>
              </a:lnSpc>
              <a:spcBef>
                <a:spcPts val="0"/>
              </a:spcBef>
              <a:spcAft>
                <a:spcPts val="800"/>
              </a:spcAft>
            </a:pPr>
            <a:r>
              <a:rPr lang="fa-IR" sz="2000" b="1" dirty="0">
                <a:effectLst/>
                <a:latin typeface="Arial" panose="020B0604020202020204" pitchFamily="34" charset="0"/>
                <a:ea typeface="Times New Roman" panose="02020603050405020304" pitchFamily="18" charset="0"/>
                <a:cs typeface="B Zar" panose="00000400000000000000" pitchFamily="2" charset="-78"/>
              </a:rPr>
              <a:t>هوش مصنوعی پتانسیل تحول بنیادین در نحوه مدیریت اختلافات خانوادگی و حمایت از</a:t>
            </a:r>
            <a:r>
              <a:rPr lang="fa-IR" sz="2000" b="1" dirty="0">
                <a:latin typeface="Arial" panose="020B0604020202020204" pitchFamily="34" charset="0"/>
                <a:ea typeface="Times New Roman" panose="02020603050405020304" pitchFamily="18" charset="0"/>
                <a:cs typeface="B Zar" panose="00000400000000000000" pitchFamily="2" charset="-78"/>
              </a:rPr>
              <a:t> </a:t>
            </a:r>
            <a:r>
              <a:rPr lang="fa-IR" sz="2000" b="1" dirty="0">
                <a:effectLst/>
                <a:latin typeface="Arial" panose="020B0604020202020204" pitchFamily="34" charset="0"/>
                <a:ea typeface="Times New Roman" panose="02020603050405020304" pitchFamily="18" charset="0"/>
                <a:cs typeface="B Zar" panose="00000400000000000000" pitchFamily="2" charset="-78"/>
              </a:rPr>
              <a:t>ساختارهای خانواده را دارد. این فناوری میتواند با افزایش دقت، سرعت و دسترسی به</a:t>
            </a:r>
            <a:r>
              <a:rPr lang="fa-IR" sz="2000" b="1" dirty="0">
                <a:latin typeface="Arial" panose="020B0604020202020204" pitchFamily="34" charset="0"/>
                <a:ea typeface="Times New Roman" panose="02020603050405020304" pitchFamily="18" charset="0"/>
                <a:cs typeface="B Zar" panose="00000400000000000000" pitchFamily="2" charset="-78"/>
              </a:rPr>
              <a:t> م</a:t>
            </a:r>
            <a:r>
              <a:rPr lang="fa-IR" sz="2000" b="1" dirty="0">
                <a:effectLst/>
                <a:latin typeface="Arial" panose="020B0604020202020204" pitchFamily="34" charset="0"/>
                <a:ea typeface="Times New Roman" panose="02020603050405020304" pitchFamily="18" charset="0"/>
                <a:cs typeface="B Zar" panose="00000400000000000000" pitchFamily="2" charset="-78"/>
              </a:rPr>
              <a:t>شاوره های تخصصی عدالت را در دعاوی پیچیده خانوادگی ارتقا دهد.</a:t>
            </a:r>
          </a:p>
          <a:p>
            <a:pPr marL="0" marR="0" algn="just" rtl="1">
              <a:lnSpc>
                <a:spcPct val="107000"/>
              </a:lnSpc>
              <a:spcBef>
                <a:spcPts val="0"/>
              </a:spcBef>
              <a:spcAft>
                <a:spcPts val="800"/>
              </a:spcAft>
            </a:pPr>
            <a:r>
              <a:rPr lang="fa-IR" sz="2000" b="1" dirty="0">
                <a:latin typeface="Arial" panose="020B0604020202020204" pitchFamily="34" charset="0"/>
                <a:ea typeface="Times New Roman" panose="02020603050405020304" pitchFamily="18" charset="0"/>
                <a:cs typeface="B Zar" panose="00000400000000000000" pitchFamily="2" charset="-78"/>
              </a:rPr>
              <a:t> ب</a:t>
            </a:r>
            <a:r>
              <a:rPr lang="fa-IR" sz="2000" b="1" dirty="0">
                <a:effectLst/>
                <a:latin typeface="Arial" panose="020B0604020202020204" pitchFamily="34" charset="0"/>
                <a:ea typeface="Times New Roman" panose="02020603050405020304" pitchFamily="18" charset="0"/>
                <a:cs typeface="B Zar" panose="00000400000000000000" pitchFamily="2" charset="-78"/>
              </a:rPr>
              <a:t>ا این حال، ماهیت حساس و شخصی حوزه حقوق خانواده که بر پایه اعتماد، عواطف و</a:t>
            </a:r>
            <a:r>
              <a:rPr lang="fa-IR" sz="2000" b="1" dirty="0">
                <a:latin typeface="Arial" panose="020B0604020202020204" pitchFamily="34" charset="0"/>
                <a:ea typeface="Times New Roman" panose="02020603050405020304" pitchFamily="18" charset="0"/>
                <a:cs typeface="B Zar" panose="00000400000000000000" pitchFamily="2" charset="-78"/>
              </a:rPr>
              <a:t> ک</a:t>
            </a:r>
            <a:r>
              <a:rPr lang="fa-IR" sz="2000" b="1" dirty="0">
                <a:effectLst/>
                <a:latin typeface="Arial" panose="020B0604020202020204" pitchFamily="34" charset="0"/>
                <a:ea typeface="Times New Roman" panose="02020603050405020304" pitchFamily="18" charset="0"/>
                <a:cs typeface="B Zar" panose="00000400000000000000" pitchFamily="2" charset="-78"/>
              </a:rPr>
              <a:t>رامت انسانی بنا شده است مستلزم احتیاط فوق العاده ای در پذیرش این فناوری است. تا زمانی که چارچوبهای حقوقی و اخلاقی شفافی برای تعیین مسئولیت تضمين حريم</a:t>
            </a:r>
            <a:r>
              <a:rPr lang="fa-IR" sz="2000" b="1" dirty="0">
                <a:latin typeface="Arial" panose="020B0604020202020204" pitchFamily="34" charset="0"/>
                <a:ea typeface="Times New Roman" panose="02020603050405020304" pitchFamily="18" charset="0"/>
                <a:cs typeface="B Zar" panose="00000400000000000000" pitchFamily="2" charset="-78"/>
              </a:rPr>
              <a:t> </a:t>
            </a:r>
            <a:r>
              <a:rPr lang="fa-IR" sz="2000" b="1" dirty="0">
                <a:effectLst/>
                <a:latin typeface="Arial" panose="020B0604020202020204" pitchFamily="34" charset="0"/>
                <a:ea typeface="Times New Roman" panose="02020603050405020304" pitchFamily="18" charset="0"/>
                <a:cs typeface="B Zar" panose="00000400000000000000" pitchFamily="2" charset="-78"/>
              </a:rPr>
              <a:t>خصوصی و مبارزه با تبعیض الگوریتمی ایجاد نشود، مداخله هوش مصنوعی در تصمیمات</a:t>
            </a:r>
            <a:r>
              <a:rPr lang="fa-IR" sz="2000" b="1" dirty="0">
                <a:latin typeface="Arial" panose="020B0604020202020204" pitchFamily="34" charset="0"/>
                <a:ea typeface="Times New Roman" panose="02020603050405020304" pitchFamily="18" charset="0"/>
                <a:cs typeface="B Zar" panose="00000400000000000000" pitchFamily="2" charset="-78"/>
              </a:rPr>
              <a:t> </a:t>
            </a:r>
            <a:r>
              <a:rPr lang="fa-IR" sz="2000" b="1" dirty="0">
                <a:effectLst/>
                <a:latin typeface="Arial" panose="020B0604020202020204" pitchFamily="34" charset="0"/>
                <a:ea typeface="Times New Roman" panose="02020603050405020304" pitchFamily="18" charset="0"/>
                <a:cs typeface="B Zar" panose="00000400000000000000" pitchFamily="2" charset="-78"/>
              </a:rPr>
              <a:t>نهایی حضانت، طلاق و نفقه باید در سطوح پایین کمکهای تحلیلی باقی بماند. خانواده به</a:t>
            </a:r>
            <a:r>
              <a:rPr lang="fa-IR" sz="2000" b="1" dirty="0">
                <a:latin typeface="Arial" panose="020B0604020202020204" pitchFamily="34" charset="0"/>
                <a:ea typeface="Times New Roman" panose="02020603050405020304" pitchFamily="18" charset="0"/>
                <a:cs typeface="B Zar" panose="00000400000000000000" pitchFamily="2" charset="-78"/>
              </a:rPr>
              <a:t> </a:t>
            </a:r>
            <a:r>
              <a:rPr lang="fa-IR" sz="2000" b="1" dirty="0">
                <a:effectLst/>
                <a:latin typeface="Arial" panose="020B0604020202020204" pitchFamily="34" charset="0"/>
                <a:ea typeface="Times New Roman" panose="02020603050405020304" pitchFamily="18" charset="0"/>
                <a:cs typeface="B Zar" panose="00000400000000000000" pitchFamily="2" charset="-78"/>
              </a:rPr>
              <a:t>عنوان زیربنای جامعه نیازمند آن است که تعاملش با فناوری نه تهدیدی برای حقوق ذاتی</a:t>
            </a:r>
            <a:r>
              <a:rPr lang="fa-IR" sz="2000" b="1" dirty="0">
                <a:latin typeface="Arial" panose="020B0604020202020204" pitchFamily="34" charset="0"/>
                <a:ea typeface="Times New Roman" panose="02020603050405020304" pitchFamily="18" charset="0"/>
                <a:cs typeface="B Zar" panose="00000400000000000000" pitchFamily="2" charset="-78"/>
              </a:rPr>
              <a:t> ا</a:t>
            </a:r>
            <a:r>
              <a:rPr lang="fa-IR" sz="2000" b="1" dirty="0">
                <a:effectLst/>
                <a:latin typeface="Arial" panose="020B0604020202020204" pitchFamily="34" charset="0"/>
                <a:ea typeface="Times New Roman" panose="02020603050405020304" pitchFamily="18" charset="0"/>
                <a:cs typeface="B Zar" panose="00000400000000000000" pitchFamily="2" charset="-78"/>
              </a:rPr>
              <a:t>فراد، بلکه فرصتی برای ارتقای کیفیت زندگی در چارچوب حفظ ارزشهای بنیادین باشد.</a:t>
            </a:r>
            <a:endParaRPr lang="en-US" sz="2000" b="1" dirty="0">
              <a:effectLst/>
              <a:latin typeface="Arial" panose="020B0604020202020204" pitchFamily="34" charset="0"/>
              <a:ea typeface="Times New Roman" panose="02020603050405020304" pitchFamily="18" charset="0"/>
              <a:cs typeface="B Zar" panose="00000400000000000000" pitchFamily="2" charset="-78"/>
            </a:endParaRPr>
          </a:p>
          <a:p>
            <a:pPr marL="0" marR="0" algn="just" rtl="1">
              <a:lnSpc>
                <a:spcPct val="107000"/>
              </a:lnSpc>
              <a:spcBef>
                <a:spcPts val="0"/>
              </a:spcBef>
              <a:spcAft>
                <a:spcPts val="800"/>
              </a:spcAft>
            </a:pPr>
            <a:r>
              <a:rPr lang="fa-IR" sz="2000" b="1" dirty="0">
                <a:effectLst/>
                <a:latin typeface="Arial" panose="020B0604020202020204" pitchFamily="34" charset="0"/>
                <a:ea typeface="Times New Roman" panose="02020603050405020304" pitchFamily="18" charset="0"/>
                <a:cs typeface="B Zar" panose="00000400000000000000" pitchFamily="2" charset="-78"/>
              </a:rPr>
              <a:t> </a:t>
            </a:r>
            <a:endParaRPr lang="en-US" sz="2000" b="1" dirty="0">
              <a:effectLst/>
              <a:latin typeface="Arial" panose="020B0604020202020204" pitchFamily="34" charset="0"/>
              <a:ea typeface="Times New Roman" panose="02020603050405020304" pitchFamily="18" charset="0"/>
              <a:cs typeface="B Zar" panose="00000400000000000000" pitchFamily="2" charset="-78"/>
            </a:endParaRPr>
          </a:p>
          <a:p>
            <a:pPr marL="0" marR="0" algn="r" rtl="1">
              <a:lnSpc>
                <a:spcPct val="107000"/>
              </a:lnSpc>
              <a:spcBef>
                <a:spcPts val="0"/>
              </a:spcBef>
              <a:spcAft>
                <a:spcPts val="800"/>
              </a:spcAft>
            </a:pPr>
            <a:r>
              <a:rPr lang="fa-IR" sz="2000" dirty="0">
                <a:effectLst/>
                <a:latin typeface="Arial" panose="020B0604020202020204" pitchFamily="34" charset="0"/>
                <a:ea typeface="Times New Roman" panose="02020603050405020304" pitchFamily="18" charset="0"/>
                <a:cs typeface="B Zar" panose="00000400000000000000" pitchFamily="2" charset="-78"/>
              </a:rPr>
              <a:t> </a:t>
            </a:r>
            <a:endParaRPr lang="en-US" sz="2000" dirty="0">
              <a:effectLst/>
              <a:latin typeface="Arial" panose="020B0604020202020204" pitchFamily="34" charset="0"/>
              <a:ea typeface="Times New Roman" panose="02020603050405020304" pitchFamily="18" charset="0"/>
              <a:cs typeface="B Zar" panose="00000400000000000000" pitchFamily="2" charset="-78"/>
            </a:endParaRPr>
          </a:p>
          <a:p>
            <a:pPr marL="0" marR="0" algn="r" rtl="1">
              <a:lnSpc>
                <a:spcPct val="107000"/>
              </a:lnSpc>
              <a:spcBef>
                <a:spcPts val="0"/>
              </a:spcBef>
              <a:spcAft>
                <a:spcPts val="800"/>
              </a:spcAft>
            </a:pPr>
            <a:r>
              <a:rPr lang="fa-IR" sz="2000" dirty="0">
                <a:effectLst/>
                <a:latin typeface="Arial" panose="020B0604020202020204" pitchFamily="34" charset="0"/>
                <a:ea typeface="Times New Roman" panose="02020603050405020304" pitchFamily="18" charset="0"/>
                <a:cs typeface="B Zar" panose="00000400000000000000" pitchFamily="2" charset="-78"/>
              </a:rPr>
              <a:t> </a:t>
            </a:r>
            <a:endParaRPr lang="en-US" sz="2000" dirty="0">
              <a:effectLst/>
              <a:latin typeface="Arial" panose="020B0604020202020204" pitchFamily="34" charset="0"/>
              <a:ea typeface="Times New Roman" panose="02020603050405020304" pitchFamily="18" charset="0"/>
              <a:cs typeface="B Zar" panose="00000400000000000000" pitchFamily="2" charset="-78"/>
            </a:endParaRPr>
          </a:p>
          <a:p>
            <a:pPr marL="0" marR="0" algn="r" rtl="1">
              <a:lnSpc>
                <a:spcPct val="107000"/>
              </a:lnSpc>
              <a:spcBef>
                <a:spcPts val="0"/>
              </a:spcBef>
              <a:spcAft>
                <a:spcPts val="800"/>
              </a:spcAft>
            </a:pPr>
            <a:r>
              <a:rPr lang="fa-IR" sz="2000" dirty="0">
                <a:effectLst/>
                <a:latin typeface="Arial" panose="020B0604020202020204" pitchFamily="34" charset="0"/>
                <a:ea typeface="Times New Roman" panose="02020603050405020304" pitchFamily="18" charset="0"/>
                <a:cs typeface="B Zar" panose="00000400000000000000" pitchFamily="2" charset="-78"/>
              </a:rPr>
              <a:t> </a:t>
            </a:r>
            <a:endParaRPr lang="en-US" sz="2000" dirty="0">
              <a:effectLst/>
              <a:latin typeface="Arial" panose="020B0604020202020204" pitchFamily="34" charset="0"/>
              <a:ea typeface="Times New Roman" panose="02020603050405020304" pitchFamily="18" charset="0"/>
              <a:cs typeface="B Zar" panose="00000400000000000000" pitchFamily="2" charset="-78"/>
            </a:endParaRPr>
          </a:p>
          <a:p>
            <a:pPr marL="0" marR="0" algn="r" rtl="1">
              <a:lnSpc>
                <a:spcPct val="107000"/>
              </a:lnSpc>
              <a:spcBef>
                <a:spcPts val="0"/>
              </a:spcBef>
              <a:spcAft>
                <a:spcPts val="800"/>
              </a:spcAft>
            </a:pPr>
            <a:r>
              <a:rPr lang="fa-IR" sz="700" dirty="0">
                <a:effectLst/>
                <a:latin typeface="Calibri" panose="020F0502020204030204" pitchFamily="34" charset="0"/>
                <a:ea typeface="Times New Roman" panose="02020603050405020304" pitchFamily="18" charset="0"/>
                <a:cs typeface="B Zar" panose="00000400000000000000" pitchFamily="2" charset="-78"/>
              </a:rPr>
              <a:t> </a:t>
            </a:r>
            <a:endParaRPr lang="en-US" sz="700" dirty="0">
              <a:effectLst/>
              <a:latin typeface="Calibri" panose="020F0502020204030204" pitchFamily="34" charset="0"/>
              <a:ea typeface="Times New Roman" panose="02020603050405020304" pitchFamily="18" charset="0"/>
              <a:cs typeface="B Zar" panose="00000400000000000000" pitchFamily="2" charset="-78"/>
            </a:endParaRPr>
          </a:p>
          <a:p>
            <a:pPr marL="0" marR="0" algn="r" rtl="1">
              <a:lnSpc>
                <a:spcPct val="107000"/>
              </a:lnSpc>
              <a:spcBef>
                <a:spcPts val="0"/>
              </a:spcBef>
              <a:spcAft>
                <a:spcPts val="800"/>
              </a:spcAft>
            </a:pPr>
            <a:r>
              <a:rPr lang="en-US" sz="700" dirty="0">
                <a:effectLst/>
                <a:latin typeface="Calibri" panose="020F0502020204030204" pitchFamily="34" charset="0"/>
                <a:ea typeface="Times New Roman" panose="02020603050405020304" pitchFamily="18" charset="0"/>
                <a:cs typeface="B Zar" panose="00000400000000000000" pitchFamily="2" charset="-78"/>
              </a:rPr>
              <a:t> </a:t>
            </a:r>
          </a:p>
          <a:p>
            <a:pPr algn="ctr" rtl="1">
              <a:lnSpc>
                <a:spcPct val="107000"/>
              </a:lnSpc>
              <a:spcAft>
                <a:spcPts val="800"/>
              </a:spcAft>
            </a:pPr>
            <a:endParaRPr lang="fa-IR" sz="2000" b="1" dirty="0">
              <a:solidFill>
                <a:schemeClr val="tx1"/>
              </a:solidFill>
            </a:endParaRPr>
          </a:p>
        </p:txBody>
      </p:sp>
      <p:pic>
        <p:nvPicPr>
          <p:cNvPr id="11" name="Picture 10" descr="Image result for طرح های اسلیمی">
            <a:extLst>
              <a:ext uri="{FF2B5EF4-FFF2-40B4-BE49-F238E27FC236}">
                <a16:creationId xmlns:a16="http://schemas.microsoft.com/office/drawing/2014/main" id="{88B59CC0-A862-474F-8AB4-9071B0281385}"/>
              </a:ext>
            </a:extLst>
          </p:cNvPr>
          <p:cNvPicPr/>
          <p:nvPr/>
        </p:nvPicPr>
        <p:blipFill>
          <a:blip r:embed="rId2">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8757422" y="-458688"/>
            <a:ext cx="2762369" cy="3858991"/>
          </a:xfrm>
          <a:prstGeom prst="rect">
            <a:avLst/>
          </a:prstGeom>
          <a:noFill/>
          <a:ln>
            <a:noFill/>
          </a:ln>
        </p:spPr>
      </p:pic>
    </p:spTree>
    <p:extLst>
      <p:ext uri="{BB962C8B-B14F-4D97-AF65-F5344CB8AC3E}">
        <p14:creationId xmlns:p14="http://schemas.microsoft.com/office/powerpoint/2010/main" val="168175054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13;p34">
            <a:extLst>
              <a:ext uri="{FF2B5EF4-FFF2-40B4-BE49-F238E27FC236}">
                <a16:creationId xmlns:a16="http://schemas.microsoft.com/office/drawing/2014/main" id="{AD905E42-5699-4134-98F9-82EA3B0232A6}"/>
              </a:ext>
            </a:extLst>
          </p:cNvPr>
          <p:cNvSpPr txBox="1">
            <a:spLocks/>
          </p:cNvSpPr>
          <p:nvPr/>
        </p:nvSpPr>
        <p:spPr>
          <a:xfrm>
            <a:off x="5631873" y="-157315"/>
            <a:ext cx="6404454" cy="682828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E6FEA86F-5261-322A-4876-5059DE885F8F}"/>
              </a:ext>
            </a:extLst>
          </p:cNvPr>
          <p:cNvSpPr/>
          <p:nvPr/>
        </p:nvSpPr>
        <p:spPr>
          <a:xfrm>
            <a:off x="76200" y="0"/>
            <a:ext cx="12115800"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fa-IR" sz="4800" b="1" dirty="0">
                <a:cs typeface="B Zar" panose="00000400000000000000" pitchFamily="2" charset="-78"/>
              </a:rPr>
              <a:t>منابع</a:t>
            </a:r>
          </a:p>
          <a:p>
            <a:pPr algn="r"/>
            <a:r>
              <a:rPr lang="fa-IR" sz="1600" b="1" dirty="0">
                <a:cs typeface="B Zar" panose="00000400000000000000" pitchFamily="2" charset="-78"/>
              </a:rPr>
              <a:t>بابایی ،سعیده و بحرینی، منیره و نوروزی فائزه و صابری،نرجس و فولادی قلعه، کاظم (۱۴۰۱) نقش سایبر نتیک در پیدایش هوش مصنوعی فلسفه علم.</a:t>
            </a:r>
          </a:p>
          <a:p>
            <a:pPr algn="r"/>
            <a:endParaRPr lang="fa-IR" sz="1600" b="1" dirty="0">
              <a:cs typeface="B Zar" panose="00000400000000000000" pitchFamily="2" charset="-78"/>
            </a:endParaRPr>
          </a:p>
          <a:p>
            <a:pPr algn="r"/>
            <a:r>
              <a:rPr lang="fa-IR" sz="1600" b="1" dirty="0">
                <a:cs typeface="B Zar" panose="00000400000000000000" pitchFamily="2" charset="-78"/>
              </a:rPr>
              <a:t>حشمدار مراد کردی، اکرم (۱۴۰۱). بررسی اثر بخشی سیستم های هوش مصنوعی در کارکردهای منابع انسانی پژوهشهای معاصردر علوم مدیریت و حسابداری.</a:t>
            </a:r>
          </a:p>
          <a:p>
            <a:pPr algn="r"/>
            <a:endParaRPr lang="fa-IR" sz="1600" b="1" dirty="0">
              <a:cs typeface="B Zar" panose="00000400000000000000" pitchFamily="2" charset="-78"/>
            </a:endParaRPr>
          </a:p>
          <a:p>
            <a:pPr algn="r"/>
            <a:r>
              <a:rPr lang="fa-IR" sz="1600" b="1" dirty="0">
                <a:cs typeface="B Zar" panose="00000400000000000000" pitchFamily="2" charset="-78"/>
              </a:rPr>
              <a:t>شریعتی، فهیمه و اکبر زاده توتونچی، محمدرضا (۱۴۰۱). مقایسه ماهوی هوش انسانی با هوش مصنوعی از منظر فلسفه اسلامی با تاکید بر حکمت متعالیه ملاصدرا راهگشایی در فهم جایگاه عقول برتر حکمت معاصر.</a:t>
            </a:r>
          </a:p>
          <a:p>
            <a:pPr algn="r"/>
            <a:endParaRPr lang="fa-IR" sz="1600" b="1" dirty="0">
              <a:cs typeface="B Zar" panose="00000400000000000000" pitchFamily="2" charset="-78"/>
            </a:endParaRPr>
          </a:p>
          <a:p>
            <a:pPr algn="r"/>
            <a:r>
              <a:rPr lang="fa-IR" sz="1600" b="1" dirty="0">
                <a:cs typeface="B Zar" panose="00000400000000000000" pitchFamily="2" charset="-78"/>
              </a:rPr>
              <a:t>صفری احرام انصاری، علی اصغر (۱۴۰۱) شناسایی و رتبه بندی عوامل مؤثر بر پذیرش هوش مصنوعی در بخش دولتی و خصوصی مطالعات مدیریت کسب و کار هوشمند.</a:t>
            </a:r>
          </a:p>
          <a:p>
            <a:pPr algn="r"/>
            <a:endParaRPr lang="fa-IR" sz="1600" b="1" dirty="0">
              <a:cs typeface="B Zar" panose="00000400000000000000" pitchFamily="2" charset="-78"/>
            </a:endParaRPr>
          </a:p>
          <a:p>
            <a:pPr algn="r"/>
            <a:r>
              <a:rPr lang="fa-IR" sz="1600" b="1" dirty="0">
                <a:cs typeface="B Zar" panose="00000400000000000000" pitchFamily="2" charset="-78"/>
              </a:rPr>
              <a:t>مجدی قاسم خیلی، ژاکلین (۱۴۰۱). «مربیگری در مقیاس مناسب بررسی اثر بخشی مربیگری هوش مصنوعی برند آفرین.</a:t>
            </a:r>
          </a:p>
          <a:p>
            <a:pPr algn="r"/>
            <a:endParaRPr lang="fa-IR" sz="1600" b="1" dirty="0">
              <a:cs typeface="B Zar" panose="00000400000000000000" pitchFamily="2" charset="-78"/>
            </a:endParaRPr>
          </a:p>
          <a:p>
            <a:pPr algn="r"/>
            <a:r>
              <a:rPr lang="fa-IR" sz="1600" b="1" dirty="0">
                <a:cs typeface="B Zar" panose="00000400000000000000" pitchFamily="2" charset="-78"/>
              </a:rPr>
              <a:t>محمد مختاری، محمد و علی رضوانی، ریحانه (۱۴۰۱) کاربرد هوش مصنوعی در آموزش تاریخ پژوهش در آموزش.</a:t>
            </a:r>
          </a:p>
          <a:p>
            <a:pPr algn="r"/>
            <a:endParaRPr lang="fa-IR" sz="1600" b="1" dirty="0">
              <a:cs typeface="B Zar" panose="00000400000000000000" pitchFamily="2" charset="-78"/>
            </a:endParaRPr>
          </a:p>
          <a:p>
            <a:pPr algn="r"/>
            <a:r>
              <a:rPr lang="fa-IR" sz="1600" b="1" dirty="0">
                <a:cs typeface="B Zar" panose="00000400000000000000" pitchFamily="2" charset="-78"/>
              </a:rPr>
              <a:t>ملایی اعظم کافی، مجید (۱۴۰۱). راهبردهای جمهوری اسلامی ایران برای مواجهه و بهره گیری از دیپلماسی هوش مصنوعی دانش سیاسی.</a:t>
            </a:r>
          </a:p>
          <a:p>
            <a:pPr algn="r"/>
            <a:endParaRPr lang="fa-IR" sz="6600" dirty="0">
              <a:cs typeface="B Zar" panose="00000400000000000000" pitchFamily="2" charset="-78"/>
            </a:endParaRPr>
          </a:p>
          <a:p>
            <a:endParaRPr lang="fa-IR" sz="2800" dirty="0"/>
          </a:p>
        </p:txBody>
      </p:sp>
    </p:spTree>
    <p:extLst>
      <p:ext uri="{BB962C8B-B14F-4D97-AF65-F5344CB8AC3E}">
        <p14:creationId xmlns:p14="http://schemas.microsoft.com/office/powerpoint/2010/main" val="122731212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طرح های اسلیمی">
            <a:extLst>
              <a:ext uri="{FF2B5EF4-FFF2-40B4-BE49-F238E27FC236}">
                <a16:creationId xmlns:a16="http://schemas.microsoft.com/office/drawing/2014/main" id="{2D3CE7A8-9C5E-478B-896D-6485A6C85299}"/>
              </a:ext>
            </a:extLst>
          </p:cNvPr>
          <p:cNvPicPr/>
          <p:nvPr/>
        </p:nvPicPr>
        <p:blipFill>
          <a:blip r:embed="rId2" cstate="print">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903346" y="-1075825"/>
            <a:ext cx="3213030" cy="5232642"/>
          </a:xfrm>
          <a:prstGeom prst="rect">
            <a:avLst/>
          </a:prstGeom>
          <a:noFill/>
          <a:ln>
            <a:noFill/>
          </a:ln>
        </p:spPr>
      </p:pic>
      <p:sp>
        <p:nvSpPr>
          <p:cNvPr id="3" name="Rectangle 2">
            <a:extLst>
              <a:ext uri="{FF2B5EF4-FFF2-40B4-BE49-F238E27FC236}">
                <a16:creationId xmlns:a16="http://schemas.microsoft.com/office/drawing/2014/main" id="{8E7AEF51-D33D-469B-BB44-5DBE688955C6}"/>
              </a:ext>
            </a:extLst>
          </p:cNvPr>
          <p:cNvSpPr/>
          <p:nvPr/>
        </p:nvSpPr>
        <p:spPr>
          <a:xfrm>
            <a:off x="5065477" y="2412269"/>
            <a:ext cx="6031115" cy="1801091"/>
          </a:xfrm>
          <a:prstGeom prst="rect">
            <a:avLst/>
          </a:prstGeom>
          <a:solidFill>
            <a:srgbClr val="00B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D4DFC29-16A1-4C0F-A5A6-25447802D636}"/>
              </a:ext>
            </a:extLst>
          </p:cNvPr>
          <p:cNvSpPr txBox="1"/>
          <p:nvPr/>
        </p:nvSpPr>
        <p:spPr>
          <a:xfrm>
            <a:off x="4903597" y="3178393"/>
            <a:ext cx="6031115" cy="584775"/>
          </a:xfrm>
          <a:prstGeom prst="rect">
            <a:avLst/>
          </a:prstGeom>
          <a:noFill/>
        </p:spPr>
        <p:txBody>
          <a:bodyPr wrap="square" rtlCol="0">
            <a:spAutoFit/>
          </a:bodyPr>
          <a:lstStyle/>
          <a:p>
            <a:pPr algn="r" rtl="1"/>
            <a:r>
              <a:rPr lang="fa-IR" sz="3200" b="1" dirty="0">
                <a:latin typeface="IRANSans(FaNum)" panose="02040503050201020203" pitchFamily="18" charset="-78"/>
                <a:cs typeface="IRANSans(FaNum)" panose="02040503050201020203" pitchFamily="18" charset="-78"/>
              </a:rPr>
              <a:t>سلامتی آقا امام زمان (عج) صلوات</a:t>
            </a:r>
          </a:p>
        </p:txBody>
      </p:sp>
      <p:pic>
        <p:nvPicPr>
          <p:cNvPr id="6" name="Picture 5" descr="Image result for طرح های اسلیمی">
            <a:extLst>
              <a:ext uri="{FF2B5EF4-FFF2-40B4-BE49-F238E27FC236}">
                <a16:creationId xmlns:a16="http://schemas.microsoft.com/office/drawing/2014/main" id="{4A89FFDC-5B8F-43E7-8BBF-23ABC466A822}"/>
              </a:ext>
            </a:extLst>
          </p:cNvPr>
          <p:cNvPicPr/>
          <p:nvPr/>
        </p:nvPicPr>
        <p:blipFill>
          <a:blip r:embed="rId2" cstate="print">
            <a:extLst>
              <a:ext uri="{BEBA8EAE-BF5A-486C-A8C5-ECC9F3942E4B}">
                <a14:imgProps xmlns:a14="http://schemas.microsoft.com/office/drawing/2010/main">
                  <a14:imgLayer r:embed="rId3">
                    <a14:imgEffect>
                      <a14:backgroundRemoval t="0" b="100000" l="0" r="10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5400000">
            <a:off x="9092047" y="3652541"/>
            <a:ext cx="2088941" cy="4110964"/>
          </a:xfrm>
          <a:prstGeom prst="rect">
            <a:avLst/>
          </a:prstGeom>
          <a:noFill/>
          <a:ln>
            <a:noFill/>
          </a:ln>
        </p:spPr>
      </p:pic>
    </p:spTree>
    <p:extLst>
      <p:ext uri="{BB962C8B-B14F-4D97-AF65-F5344CB8AC3E}">
        <p14:creationId xmlns:p14="http://schemas.microsoft.com/office/powerpoint/2010/main" val="39288465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TM04033921[[fn=Damask]]</Template>
  <TotalTime>2414</TotalTime>
  <Words>2860</Words>
  <Application>Microsoft Office PowerPoint</Application>
  <PresentationFormat>Widescreen</PresentationFormat>
  <Paragraphs>169</Paragraphs>
  <Slides>29</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Calibri</vt:lpstr>
      <vt:lpstr>Besmellah 2</vt:lpstr>
      <vt:lpstr>B Mitra</vt:lpstr>
      <vt:lpstr>B Jadid</vt:lpstr>
      <vt:lpstr>Rockwell</vt:lpstr>
      <vt:lpstr>B Titr</vt:lpstr>
      <vt:lpstr>Bookman Old Style</vt:lpstr>
      <vt:lpstr>Arial</vt:lpstr>
      <vt:lpstr>B Zar</vt:lpstr>
      <vt:lpstr>IRANSans(FaNum)</vt:lpstr>
      <vt:lpstr>Damask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mobina</cp:lastModifiedBy>
  <cp:revision>148</cp:revision>
  <dcterms:created xsi:type="dcterms:W3CDTF">2021-03-23T13:04:45Z</dcterms:created>
  <dcterms:modified xsi:type="dcterms:W3CDTF">2026-08-19T17:10:02Z</dcterms:modified>
</cp:coreProperties>
</file>